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502" r:id="rId13"/>
    <p:sldId id="268" r:id="rId14"/>
    <p:sldId id="269" r:id="rId15"/>
    <p:sldId id="270" r:id="rId16"/>
    <p:sldId id="507" r:id="rId17"/>
    <p:sldId id="271" r:id="rId18"/>
    <p:sldId id="272" r:id="rId19"/>
    <p:sldId id="273" r:id="rId20"/>
    <p:sldId id="274" r:id="rId21"/>
    <p:sldId id="275" r:id="rId22"/>
    <p:sldId id="452" r:id="rId23"/>
    <p:sldId id="276" r:id="rId24"/>
    <p:sldId id="461" r:id="rId25"/>
    <p:sldId id="277" r:id="rId26"/>
    <p:sldId id="453" r:id="rId27"/>
    <p:sldId id="457" r:id="rId28"/>
    <p:sldId id="279" r:id="rId29"/>
    <p:sldId id="459" r:id="rId30"/>
    <p:sldId id="287" r:id="rId31"/>
    <p:sldId id="465" r:id="rId32"/>
    <p:sldId id="281" r:id="rId33"/>
    <p:sldId id="282" r:id="rId34"/>
    <p:sldId id="283" r:id="rId35"/>
    <p:sldId id="503" r:id="rId36"/>
    <p:sldId id="509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293" r:id="rId45"/>
    <p:sldId id="508" r:id="rId46"/>
    <p:sldId id="294" r:id="rId47"/>
    <p:sldId id="301" r:id="rId48"/>
    <p:sldId id="466" r:id="rId49"/>
    <p:sldId id="504" r:id="rId50"/>
    <p:sldId id="463" r:id="rId51"/>
    <p:sldId id="297" r:id="rId52"/>
    <p:sldId id="467" r:id="rId53"/>
    <p:sldId id="298" r:id="rId54"/>
    <p:sldId id="505" r:id="rId55"/>
    <p:sldId id="506" r:id="rId56"/>
    <p:sldId id="369" r:id="rId57"/>
    <p:sldId id="490" r:id="rId58"/>
    <p:sldId id="385" r:id="rId59"/>
    <p:sldId id="448" r:id="rId60"/>
    <p:sldId id="386" r:id="rId61"/>
    <p:sldId id="300" r:id="rId62"/>
    <p:sldId id="299" r:id="rId63"/>
    <p:sldId id="304" r:id="rId64"/>
    <p:sldId id="498" r:id="rId65"/>
    <p:sldId id="305" r:id="rId66"/>
    <p:sldId id="496" r:id="rId67"/>
    <p:sldId id="306" r:id="rId68"/>
    <p:sldId id="317" r:id="rId69"/>
    <p:sldId id="319" r:id="rId70"/>
    <p:sldId id="321" r:id="rId71"/>
    <p:sldId id="323" r:id="rId72"/>
    <p:sldId id="324" r:id="rId73"/>
    <p:sldId id="325" r:id="rId74"/>
    <p:sldId id="326" r:id="rId75"/>
    <p:sldId id="328" r:id="rId76"/>
    <p:sldId id="329" r:id="rId77"/>
    <p:sldId id="330" r:id="rId78"/>
    <p:sldId id="336" r:id="rId79"/>
    <p:sldId id="340" r:id="rId80"/>
    <p:sldId id="341" r:id="rId81"/>
    <p:sldId id="342" r:id="rId82"/>
    <p:sldId id="343" r:id="rId83"/>
    <p:sldId id="493" r:id="rId84"/>
    <p:sldId id="347" r:id="rId85"/>
    <p:sldId id="349" r:id="rId86"/>
    <p:sldId id="350" r:id="rId87"/>
    <p:sldId id="351" r:id="rId88"/>
    <p:sldId id="352" r:id="rId89"/>
    <p:sldId id="355" r:id="rId90"/>
    <p:sldId id="356" r:id="rId91"/>
    <p:sldId id="357" r:id="rId92"/>
    <p:sldId id="405" r:id="rId93"/>
    <p:sldId id="406" r:id="rId94"/>
    <p:sldId id="407" r:id="rId95"/>
    <p:sldId id="410" r:id="rId96"/>
    <p:sldId id="411" r:id="rId97"/>
    <p:sldId id="412" r:id="rId98"/>
    <p:sldId id="413" r:id="rId99"/>
    <p:sldId id="414" r:id="rId100"/>
    <p:sldId id="416" r:id="rId101"/>
    <p:sldId id="469" r:id="rId102"/>
    <p:sldId id="470" r:id="rId103"/>
    <p:sldId id="472" r:id="rId104"/>
    <p:sldId id="473" r:id="rId105"/>
    <p:sldId id="474" r:id="rId106"/>
    <p:sldId id="475" r:id="rId107"/>
    <p:sldId id="476" r:id="rId108"/>
    <p:sldId id="435" r:id="rId109"/>
    <p:sldId id="427" r:id="rId110"/>
    <p:sldId id="486" r:id="rId111"/>
    <p:sldId id="485" r:id="rId112"/>
    <p:sldId id="436" r:id="rId113"/>
    <p:sldId id="437" r:id="rId114"/>
    <p:sldId id="484" r:id="rId115"/>
    <p:sldId id="429" r:id="rId116"/>
    <p:sldId id="492" r:id="rId117"/>
    <p:sldId id="430" r:id="rId118"/>
    <p:sldId id="494" r:id="rId119"/>
    <p:sldId id="495" r:id="rId120"/>
    <p:sldId id="431" r:id="rId1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8E0E4-4548-44A4-9E5D-C084C4E65065}" type="datetimeFigureOut">
              <a:rPr lang="lv-LV" smtClean="0"/>
              <a:t>14.11.2023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B90A9-EFB5-4E89-819D-6A2DF0C082A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105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501F5C-6A26-49D7-BFAB-78626A5A2403}" type="slidenum">
              <a:rPr lang="lv-LV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lv-LV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imageenvision.com/md/stock_photography/yellow_sun_cartoon_character_peeking_around_a_corner.jp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1744" y="260648"/>
            <a:ext cx="6190456" cy="936104"/>
          </a:xfrm>
        </p:spPr>
        <p:txBody>
          <a:bodyPr/>
          <a:lstStyle/>
          <a:p>
            <a:pPr>
              <a:defRPr/>
            </a:pPr>
            <a:r>
              <a:rPr lang="lv-LV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Pirmā palīdzība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732464"/>
            <a:ext cx="6400800" cy="8651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Lekt. Haralds </a:t>
            </a:r>
            <a:r>
              <a:rPr lang="lv-LV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Lučkovskis</a:t>
            </a: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631907"/>
            <a:ext cx="3390329" cy="372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35" y="1561176"/>
            <a:ext cx="3371380" cy="3749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096" y="260648"/>
            <a:ext cx="7584904" cy="792088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Tūlītēji pasākumi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063750" y="1341439"/>
            <a:ext cx="7848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3200" dirty="0">
                <a:latin typeface="Times New Roman" pitchFamily="18" charset="0"/>
              </a:rPr>
              <a:t>Pasākumu komplekss, kas jāveic pirms palīdzības izsaukšanas, lai saglabātu cietušā vai saslimušā dzīvību:</a:t>
            </a:r>
          </a:p>
          <a:p>
            <a:pPr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Briesmu avotu novēršana: </a:t>
            </a:r>
            <a:r>
              <a:rPr lang="lv-LV" sz="3200" b="1" i="1" dirty="0">
                <a:solidFill>
                  <a:srgbClr val="FF0000"/>
                </a:solidFill>
                <a:latin typeface="Times New Roman" pitchFamily="18" charset="0"/>
              </a:rPr>
              <a:t>noslēdz gāzi, nodzēs liesmu, atslēdz elektrību, uzstādi brīdinājumu zīmes.</a:t>
            </a:r>
          </a:p>
          <a:p>
            <a:pPr>
              <a:buFontTx/>
              <a:buBlip>
                <a:blip r:embed="rId2"/>
              </a:buBlip>
            </a:pPr>
            <a:r>
              <a:rPr lang="lv-LV" sz="3200" i="1" dirty="0">
                <a:latin typeface="Times New Roman" pitchFamily="18" charset="0"/>
              </a:rPr>
              <a:t> </a:t>
            </a:r>
            <a:r>
              <a:rPr lang="lv-LV" sz="3200" dirty="0">
                <a:latin typeface="Times New Roman" pitchFamily="18" charset="0"/>
              </a:rPr>
              <a:t>Dzīvības glābšanas pasākumi: </a:t>
            </a:r>
          </a:p>
          <a:p>
            <a:r>
              <a:rPr lang="lv-LV" sz="3200" b="1" i="1" dirty="0">
                <a:solidFill>
                  <a:srgbClr val="FF0000"/>
                </a:solidFill>
                <a:latin typeface="Times New Roman" pitchFamily="18" charset="0"/>
              </a:rPr>
              <a:t>asiņošanas apturēšana</a:t>
            </a:r>
          </a:p>
        </p:txBody>
      </p:sp>
      <p:pic>
        <p:nvPicPr>
          <p:cNvPr id="25603" name="Picture 4" descr="glaabssanas keediit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789" y="3906838"/>
            <a:ext cx="2598737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Svešķermenis degunā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65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Palīdzība: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svešķermeni var satvert ar pirkstiem- izņemt to;</a:t>
            </a:r>
          </a:p>
          <a:p>
            <a:pPr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nevar izņemt – nogādāt medicīniskajā iestādē. (neatliekamo palīdzību, ja nepieciešams);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no vienas nāss, iespējams arī no abām, ir smakojoši izdalījumi, strutainas iesnas – to iemesls var būt svešķermeņi.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15456" y="1406244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DZĪVNIEKU IZRAISĪTI NELAIMES GADĪJUMI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14" name="Picture 16" descr="Dog_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0052" y="3227685"/>
            <a:ext cx="39449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9806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Bīstami!!! Potenciālas trakumsērgas briesmas.</a:t>
            </a:r>
          </a:p>
          <a:p>
            <a:pPr>
              <a:buNone/>
              <a:defRPr/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brūce ir neliela, nav dzīvībai bīstama asiņošana, to mazgā ar ziepēm un ūdeni;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pārsien brūci;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palīdzību.</a:t>
            </a:r>
          </a:p>
          <a:p>
            <a:pPr>
              <a:buNone/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 saslimšanas ar trakumsērgu pasargā potēšanās tūlīt </a:t>
            </a: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pēc dzīvnieka koduma.</a:t>
            </a: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</a:rPr>
              <a:t> </a:t>
            </a: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  <p:pic>
        <p:nvPicPr>
          <p:cNvPr id="142338" name="Picture 16" descr="Dog_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3009900"/>
            <a:ext cx="39052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11624" y="47667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/>
              <a:t>Dzīvnieku kostas brūces</a:t>
            </a:r>
          </a:p>
        </p:txBody>
      </p:sp>
    </p:spTree>
    <p:extLst>
      <p:ext uri="{BB962C8B-B14F-4D97-AF65-F5344CB8AC3E}">
        <p14:creationId xmlns:p14="http://schemas.microsoft.com/office/powerpoint/2010/main" val="9958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Čūskas kodums</a:t>
            </a:r>
            <a:endParaRPr lang="lv-LV" dirty="0"/>
          </a:p>
        </p:txBody>
      </p:sp>
      <p:pic>
        <p:nvPicPr>
          <p:cNvPr id="144386" name="Picture 5" descr="od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32175" y="1773238"/>
            <a:ext cx="5111750" cy="3600450"/>
          </a:xfrm>
        </p:spPr>
      </p:pic>
    </p:spTree>
    <p:extLst>
      <p:ext uri="{BB962C8B-B14F-4D97-AF65-F5344CB8AC3E}">
        <p14:creationId xmlns:p14="http://schemas.microsoft.com/office/powerpoint/2010/main" val="22469424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Čūskas kodums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Kā rīkoties?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centies nekustināt sakosto ķermeņa daļu;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cietušajam/ pasargā to  no apkārtējās vides iedarbības;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pPr>
              <a:buNone/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Neliec žņaugu vai  pārsējus, nesūc indi ar muti, negriez, nepiededzini.</a:t>
            </a: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719235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41850" y="4446522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Insektu kodumi</a:t>
            </a:r>
            <a:endParaRPr lang="lv-LV" dirty="0"/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563" y="765176"/>
            <a:ext cx="32639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8098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>
                <a:solidFill>
                  <a:schemeClr val="tx1"/>
                </a:solidFill>
                <a:latin typeface="Times New Roman" pitchFamily="18" charset="0"/>
              </a:rPr>
              <a:t>Ja kodiens ir ķermenī</a:t>
            </a:r>
          </a:p>
          <a:p>
            <a:pPr>
              <a:buFont typeface="Wingdings 2" pitchFamily="18" charset="2"/>
              <a:buNone/>
            </a:pPr>
            <a:r>
              <a:rPr lang="lv-LV" b="1">
                <a:solidFill>
                  <a:schemeClr val="tx1"/>
                </a:solidFill>
                <a:latin typeface="Times New Roman" pitchFamily="18" charset="0"/>
              </a:rPr>
              <a:t>Palīdzība:</a:t>
            </a:r>
          </a:p>
          <a:p>
            <a:pPr lvl="1"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Pie kodiena vietas pieliec aukstu ūdens kompresi.</a:t>
            </a:r>
          </a:p>
          <a:p>
            <a:pPr>
              <a:buFont typeface="Wingdings 2" pitchFamily="18" charset="2"/>
              <a:buNone/>
            </a:pPr>
            <a:endParaRPr lang="lv-LV"/>
          </a:p>
        </p:txBody>
      </p:sp>
      <p:pic>
        <p:nvPicPr>
          <p:cNvPr id="147459" name="Picture 2" descr="C:\Users\linda\Documents\PP bildes\insect-stings-and-aller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8" y="3573463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32096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11624" y="457200"/>
            <a:ext cx="7803976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Insektu kodumi mutes dobumā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48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Bīstami! Iespējama elpceļu nosprostošanās un smakšana tūskas dēļ.</a:t>
            </a:r>
          </a:p>
          <a:p>
            <a:pPr>
              <a:buFont typeface="Wingdings 2" pitchFamily="18" charset="2"/>
              <a:buNone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 neatliekamo palīdzību;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dod sūkāt ledu vai maziem malkiem aukstu dzeramo;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dzesē kaklu no ārpuses.</a:t>
            </a:r>
          </a:p>
          <a:p>
            <a:endParaRPr lang="lv-LV" dirty="0"/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8289" y="2132013"/>
            <a:ext cx="1917799" cy="18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9963" y="4938713"/>
            <a:ext cx="217011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3775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25849" y="4325613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SLIMĪBAS</a:t>
            </a:r>
            <a:br>
              <a:rPr lang="lv-LV" dirty="0"/>
            </a:br>
            <a:endParaRPr lang="lv-LV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3" y="172342"/>
            <a:ext cx="4248472" cy="31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Krampji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lv-LV" dirty="0"/>
          </a:p>
        </p:txBody>
      </p:sp>
      <p:pic>
        <p:nvPicPr>
          <p:cNvPr id="179203" name="Picture 7" descr="krampji-kra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7768" y="3429001"/>
            <a:ext cx="34925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67608" y="1700809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/>
              <a:t>Epilepsijas lēkme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0"/>
            <a:ext cx="7656912" cy="1052736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Palīdzības izsaukšana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279651" y="1628775"/>
            <a:ext cx="50403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lv-LV" sz="3200">
                <a:latin typeface="Times New Roman" pitchFamily="18" charset="0"/>
              </a:rPr>
              <a:t> Sauc pēc citu palīdzības.</a:t>
            </a:r>
          </a:p>
          <a:p>
            <a:pPr>
              <a:buFontTx/>
              <a:buBlip>
                <a:blip r:embed="rId2"/>
              </a:buBlip>
            </a:pPr>
            <a:r>
              <a:rPr lang="lv-LV" sz="3200">
                <a:latin typeface="Times New Roman" pitchFamily="18" charset="0"/>
              </a:rPr>
              <a:t> NMP lai sauc cits, ne tu! </a:t>
            </a:r>
          </a:p>
          <a:p>
            <a:r>
              <a:rPr lang="lv-LV" sz="4400" b="1">
                <a:solidFill>
                  <a:srgbClr val="FF0000"/>
                </a:solidFill>
                <a:latin typeface="Times New Roman" pitchFamily="18" charset="0"/>
              </a:rPr>
              <a:t>TU proti palīdzēt!</a:t>
            </a:r>
            <a:endParaRPr lang="lv-LV" sz="4400">
              <a:latin typeface="Franklin Gothic Book" pitchFamily="34" charset="0"/>
            </a:endParaRP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1775521" y="3933826"/>
            <a:ext cx="806539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Blip>
                <a:blip r:embed="rId2"/>
              </a:buBlip>
            </a:pPr>
            <a:r>
              <a:rPr lang="lv-LV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lv-LV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113</a:t>
            </a:r>
            <a:r>
              <a:rPr lang="lv-LV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lv-LV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Neatliekamās palīdzības dienests </a:t>
            </a:r>
          </a:p>
          <a:p>
            <a:pPr eaLnBrk="0" hangingPunct="0">
              <a:buFontTx/>
              <a:buBlip>
                <a:blip r:embed="rId2"/>
              </a:buBlip>
            </a:pPr>
            <a:r>
              <a:rPr lang="lv-LV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112</a:t>
            </a:r>
            <a:r>
              <a:rPr lang="lv-LV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lv-LV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Glābšanas dienests VUGD</a:t>
            </a:r>
          </a:p>
          <a:p>
            <a:pPr lvl="1" eaLnBrk="0" hangingPunct="0">
              <a:buBlip>
                <a:blip r:embed="rId2"/>
              </a:buBlip>
            </a:pPr>
            <a:r>
              <a:rPr lang="lv-LV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lv-LV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eVeselības</a:t>
            </a:r>
            <a:r>
              <a:rPr lang="lv-LV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Punkts</a:t>
            </a:r>
          </a:p>
        </p:txBody>
      </p:sp>
      <p:pic>
        <p:nvPicPr>
          <p:cNvPr id="26628" name="Picture 2" descr="C:\Documents and Settings\LINDA\Desktop\pp attēli\0511-0905-2402-3549_Late_Model_Ambulance_clipart_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88" y="1500189"/>
            <a:ext cx="342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Krampji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703512" y="1124744"/>
            <a:ext cx="8686800" cy="4525962"/>
          </a:xfrm>
        </p:spPr>
        <p:txBody>
          <a:bodyPr/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Lēkmes laikā: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sargā no iespējamām traumām;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pasargā cietušā galvu;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palīdzību.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Tikai pēc lēkmes veic atdzīvināšanas pasākumus, ja nepieciešams.</a:t>
            </a:r>
          </a:p>
          <a:p>
            <a:pPr hangingPunct="0">
              <a:buFont typeface="Wingdings 2"/>
              <a:buChar char=""/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Lēkmes laikā nefiksē slimo, nemēģini atvērt sakostos zobus un neko neliec mutē.</a:t>
            </a:r>
          </a:p>
        </p:txBody>
      </p:sp>
    </p:spTree>
    <p:extLst>
      <p:ext uri="{BB962C8B-B14F-4D97-AF65-F5344CB8AC3E}">
        <p14:creationId xmlns:p14="http://schemas.microsoft.com/office/powerpoint/2010/main" val="6508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1703512" y="4005064"/>
            <a:ext cx="667362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7200" b="1" dirty="0">
                <a:latin typeface="Times New Roman" pitchFamily="18" charset="0"/>
                <a:cs typeface="Times New Roman" pitchFamily="18" charset="0"/>
              </a:rPr>
              <a:t>Sāpes krūtīs vai </a:t>
            </a:r>
          </a:p>
          <a:p>
            <a:r>
              <a:rPr lang="lv-LV" sz="7200" b="1" dirty="0">
                <a:latin typeface="Times New Roman" pitchFamily="18" charset="0"/>
                <a:cs typeface="Times New Roman" pitchFamily="18" charset="0"/>
              </a:rPr>
              <a:t>elpas trūkums</a:t>
            </a:r>
            <a:endParaRPr lang="lv-LV" sz="7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12" y="0"/>
            <a:ext cx="3711288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2700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Content Placeholder 4" descr="Picture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83113" y="1916113"/>
            <a:ext cx="2882900" cy="3878262"/>
          </a:xfrm>
        </p:spPr>
      </p:pic>
      <p:pic>
        <p:nvPicPr>
          <p:cNvPr id="181250" name="Picture 5" descr="Picture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6" y="2000250"/>
            <a:ext cx="2193925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6" descr="Picture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7663" y="3716338"/>
            <a:ext cx="21701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Line 7"/>
          <p:cNvSpPr>
            <a:spLocks noChangeShapeType="1"/>
          </p:cNvSpPr>
          <p:nvPr/>
        </p:nvSpPr>
        <p:spPr bwMode="auto">
          <a:xfrm>
            <a:off x="3719514" y="3789363"/>
            <a:ext cx="1081087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1" descr="sirds-3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2025650"/>
            <a:ext cx="7315200" cy="3582988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Sāpes krūtīs vai elpas trūkums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1"/>
            <a:ext cx="8839200" cy="4784725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nodrošini saslimušajam mieru un svaigu gaisu;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 saslimušajam ieņemt visērtāko ķermeņa stāvokli;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saslimušajam ieņemt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viņa paša jau zināmās  zāles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saslimušo;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</a:t>
            </a:r>
          </a:p>
          <a:p>
            <a:pPr marL="0" indent="0" hangingPunct="0">
              <a:buNone/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nepieciešams.</a:t>
            </a:r>
          </a:p>
        </p:txBody>
      </p:sp>
      <p:pic>
        <p:nvPicPr>
          <p:cNvPr id="180227" name="Picture 7" descr="sirds-4-kra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4195" y="4869160"/>
            <a:ext cx="2013805" cy="196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5898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476672"/>
            <a:ext cx="8686800" cy="838200"/>
          </a:xfrm>
        </p:spPr>
        <p:txBody>
          <a:bodyPr/>
          <a:lstStyle/>
          <a:p>
            <a:pPr algn="ctr" hangingPunct="0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Sāpes vēderā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3299" name="Picture 7" descr="veeders-kra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0177" y="2708921"/>
            <a:ext cx="2232025" cy="209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708921"/>
            <a:ext cx="1619672" cy="209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412776"/>
            <a:ext cx="312329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Sāpes vēderā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847528" y="1236725"/>
            <a:ext cx="8686800" cy="5603453"/>
          </a:xfrm>
        </p:spPr>
        <p:txBody>
          <a:bodyPr/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saslimušajam ieņemt visērtāko ķermeņa stāvoklī;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saslimušajam/ pasargā to no apkārtējās vides iedarbības;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saslimušo.</a:t>
            </a:r>
          </a:p>
          <a:p>
            <a:pPr hangingPunct="0">
              <a:buNone/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Nedod pretsāpju medikamentus, nesildi, nedod ēst vai dzert.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78209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Cukura  diabēts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68413"/>
            <a:ext cx="9144000" cy="5256212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Cukura līmeņa pazemināšanās asinīs var izraisīt dzīvībai bīstamu stāvokli.</a:t>
            </a: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Apzini cukura diabēta slimniekus </a:t>
            </a: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savu paziņu vidū!!!</a:t>
            </a:r>
          </a:p>
          <a:p>
            <a:pPr hangingPunc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Font typeface="Wingdings 2"/>
              <a:buChar char=""/>
              <a:defRPr/>
            </a:pPr>
            <a:endParaRPr lang="lv-LV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736" y="3353469"/>
            <a:ext cx="2376264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Cukura  diabēts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847528" y="1124744"/>
            <a:ext cx="8686800" cy="5400600"/>
          </a:xfrm>
        </p:spPr>
        <p:txBody>
          <a:bodyPr/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 diabēta slimnieks sāk justies slikti - dod cukuru saturošus dzērienus vai ēdienus;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 pēc 15 minūtēm situācija neuzlabojas, 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atkārtoti dod cukuru saturošu ēdienu dzērienu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saslimušo;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 hangingPunct="0">
              <a:buNone/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Cukura aizvietotāji neder!!!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929395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Insults (ĀTRI)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Atpazīsti:</a:t>
            </a:r>
          </a:p>
          <a:p>
            <a:r>
              <a:rPr lang="lv-LV" dirty="0">
                <a:solidFill>
                  <a:srgbClr val="FF0000"/>
                </a:solidFill>
              </a:rPr>
              <a:t>Ā</a:t>
            </a:r>
            <a:r>
              <a:rPr lang="lv-LV" dirty="0"/>
              <a:t> - Atsmaidi</a:t>
            </a:r>
          </a:p>
          <a:p>
            <a:r>
              <a:rPr lang="lv-LV" dirty="0">
                <a:solidFill>
                  <a:srgbClr val="FF0000"/>
                </a:solidFill>
              </a:rPr>
              <a:t>T</a:t>
            </a:r>
            <a:r>
              <a:rPr lang="lv-LV" dirty="0"/>
              <a:t> - Kustini rokas</a:t>
            </a:r>
          </a:p>
          <a:p>
            <a:r>
              <a:rPr lang="lv-LV" dirty="0">
                <a:solidFill>
                  <a:srgbClr val="FF0000"/>
                </a:solidFill>
              </a:rPr>
              <a:t>R</a:t>
            </a:r>
            <a:r>
              <a:rPr lang="lv-LV" dirty="0"/>
              <a:t> - Atbildi uz vienkāršu jautājumu</a:t>
            </a:r>
          </a:p>
          <a:p>
            <a:endParaRPr lang="lv-LV" dirty="0"/>
          </a:p>
          <a:p>
            <a:r>
              <a:rPr lang="lv-LV" dirty="0">
                <a:solidFill>
                  <a:srgbClr val="FF0000"/>
                </a:solidFill>
              </a:rPr>
              <a:t>I</a:t>
            </a:r>
            <a:r>
              <a:rPr lang="lv-LV" dirty="0"/>
              <a:t> - Sauc neatliekamo palīdzību</a:t>
            </a:r>
          </a:p>
          <a:p>
            <a:r>
              <a:rPr lang="lv-LV" dirty="0"/>
              <a:t>Neatliekamā palīdzība jāizsauc, ja konstatēta kaut viena pazīme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028" name="Picture 4" descr="Saist&amp;imacr;ts att&amp;emacr;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30" y="94626"/>
            <a:ext cx="4175270" cy="31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78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dirty="0"/>
              <a:t>neatliekamās palīdības izsaukšana</a:t>
            </a:r>
            <a:endParaRPr lang="en-US" dirty="0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484313"/>
            <a:ext cx="26479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6028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lv-LV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Paldies par uzmanību!!!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913" y="66802"/>
            <a:ext cx="7584904" cy="841248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ZIŅO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919289" y="1557339"/>
            <a:ext cx="81375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lv-LV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lv-LV" sz="4000" b="1" dirty="0">
                <a:solidFill>
                  <a:srgbClr val="FF0000"/>
                </a:solidFill>
                <a:latin typeface="Times New Roman" pitchFamily="18" charset="0"/>
              </a:rPr>
              <a:t>Kur</a:t>
            </a:r>
            <a:r>
              <a:rPr lang="lv-LV" sz="4000" dirty="0">
                <a:latin typeface="Times New Roman" pitchFamily="18" charset="0"/>
              </a:rPr>
              <a:t> noticis,</a:t>
            </a:r>
          </a:p>
          <a:p>
            <a:pPr>
              <a:buFontTx/>
              <a:buBlip>
                <a:blip r:embed="rId2"/>
              </a:buBlip>
            </a:pPr>
            <a:r>
              <a:rPr lang="lv-LV" sz="4000" dirty="0">
                <a:latin typeface="Times New Roman" pitchFamily="18" charset="0"/>
              </a:rPr>
              <a:t> </a:t>
            </a:r>
            <a:r>
              <a:rPr lang="lv-LV" sz="4000" b="1" dirty="0">
                <a:solidFill>
                  <a:srgbClr val="FF0000"/>
                </a:solidFill>
                <a:latin typeface="Times New Roman" pitchFamily="18" charset="0"/>
              </a:rPr>
              <a:t>Kas</a:t>
            </a:r>
            <a:r>
              <a:rPr lang="lv-LV" sz="4000" dirty="0">
                <a:latin typeface="Times New Roman" pitchFamily="18" charset="0"/>
              </a:rPr>
              <a:t> noticis,</a:t>
            </a:r>
          </a:p>
          <a:p>
            <a:pPr>
              <a:buFontTx/>
              <a:buBlip>
                <a:blip r:embed="rId2"/>
              </a:buBlip>
            </a:pPr>
            <a:r>
              <a:rPr lang="lv-LV" sz="4000" dirty="0">
                <a:latin typeface="Times New Roman" pitchFamily="18" charset="0"/>
              </a:rPr>
              <a:t> </a:t>
            </a:r>
            <a:r>
              <a:rPr lang="lv-LV" sz="4000" b="1" dirty="0">
                <a:solidFill>
                  <a:srgbClr val="FF0000"/>
                </a:solidFill>
                <a:latin typeface="Times New Roman" pitchFamily="18" charset="0"/>
              </a:rPr>
              <a:t>Cik</a:t>
            </a:r>
            <a:r>
              <a:rPr lang="lv-LV" sz="4000" dirty="0">
                <a:latin typeface="Times New Roman" pitchFamily="18" charset="0"/>
              </a:rPr>
              <a:t> cietušo vai slimo,</a:t>
            </a:r>
          </a:p>
          <a:p>
            <a:pPr>
              <a:buFontTx/>
              <a:buBlip>
                <a:blip r:embed="rId2"/>
              </a:buBlip>
            </a:pPr>
            <a:r>
              <a:rPr lang="lv-LV" sz="4000" dirty="0">
                <a:latin typeface="Times New Roman" pitchFamily="18" charset="0"/>
              </a:rPr>
              <a:t> Nepārtrauc sarunu, pirms to nav izdarījis dispečers.</a:t>
            </a:r>
          </a:p>
        </p:txBody>
      </p:sp>
      <p:pic>
        <p:nvPicPr>
          <p:cNvPr id="3074" name="Picture 2" descr="Attēlu rezultāti vaicājumam “phone call clipart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12" y="73026"/>
            <a:ext cx="3829488" cy="28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8513" y="2636912"/>
            <a:ext cx="3829488" cy="2923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00" dirty="0" err="1"/>
              <a:t>Neatliekamas</a:t>
            </a:r>
            <a:r>
              <a:rPr lang="en-US" sz="1300" dirty="0"/>
              <a:t> </a:t>
            </a:r>
            <a:r>
              <a:rPr lang="en-US" sz="1300" dirty="0" err="1"/>
              <a:t>mediciniskas</a:t>
            </a:r>
            <a:r>
              <a:rPr lang="en-US" sz="1300" dirty="0"/>
              <a:t> </a:t>
            </a:r>
            <a:r>
              <a:rPr lang="en-US" sz="1300" dirty="0" err="1"/>
              <a:t>palidzibas</a:t>
            </a:r>
            <a:r>
              <a:rPr lang="en-US" sz="1300" dirty="0"/>
              <a:t> </a:t>
            </a:r>
            <a:r>
              <a:rPr lang="en-US" sz="1300" dirty="0" err="1"/>
              <a:t>dienests</a:t>
            </a:r>
            <a:endParaRPr lang="lv-LV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1268760"/>
            <a:ext cx="8686800" cy="172819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Atgriezies pie cietušā un turpini sniegt palīdzību, līdz NMP ierašanās brīdim.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992314" y="3213100"/>
            <a:ext cx="8351837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846138" algn="l"/>
              </a:tabLst>
            </a:pPr>
            <a:r>
              <a:rPr lang="lv-LV" sz="3600" b="1" dirty="0">
                <a:latin typeface="Times New Roman" pitchFamily="18" charset="0"/>
                <a:cs typeface="Times New Roman" pitchFamily="18" charset="0"/>
              </a:rPr>
              <a:t>Cietušā aprūpe.</a:t>
            </a:r>
          </a:p>
          <a:p>
            <a:pPr algn="just">
              <a:tabLst>
                <a:tab pos="846138" algn="l"/>
              </a:tabLst>
            </a:pPr>
            <a:endParaRPr lang="lv-LV" sz="2400" b="1" dirty="0"/>
          </a:p>
          <a:p>
            <a:pPr algn="just" eaLnBrk="0" hangingPunct="0">
              <a:tabLst>
                <a:tab pos="846138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Cietušā aprūpe ietver sekojošas darbības:  </a:t>
            </a:r>
          </a:p>
          <a:p>
            <a:pPr algn="just" eaLnBrk="0" hangingPunct="0">
              <a:tabLst>
                <a:tab pos="846138" algn="l"/>
              </a:tabLst>
            </a:pPr>
            <a:endParaRPr lang="lv-LV" sz="2800" dirty="0">
              <a:latin typeface="Times New Roman" pitchFamily="18" charset="0"/>
              <a:cs typeface="Times New Roman" pitchFamily="18" charset="0"/>
            </a:endParaRPr>
          </a:p>
          <a:p>
            <a:pPr lvl="1" algn="just" eaLnBrk="0" hangingPunct="0">
              <a:buBlip>
                <a:blip r:embed="rId2"/>
              </a:buBlip>
              <a:tabLst>
                <a:tab pos="846138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  pirmā palīdzība līdz neatliekamās palīdzības  ierašanās brīdim;</a:t>
            </a:r>
          </a:p>
          <a:p>
            <a:pPr lvl="1" algn="just" eaLnBrk="0" hangingPunct="0">
              <a:buBlip>
                <a:blip r:embed="rId2"/>
              </a:buBlip>
              <a:tabLst>
                <a:tab pos="846138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  sniedzot palīdzību, jārunā ar cietušo;</a:t>
            </a:r>
          </a:p>
        </p:txBody>
      </p:sp>
      <p:pic>
        <p:nvPicPr>
          <p:cNvPr id="28675" name="Picture 20" descr="bez kas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9464" y="2565401"/>
            <a:ext cx="19002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0"/>
            <a:ext cx="7656912" cy="1052736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Psiholoģiskais atbalsts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919288" y="1200150"/>
            <a:ext cx="84248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2" algn="just">
              <a:buBlip>
                <a:blip r:embed="rId2"/>
              </a:buBlip>
              <a:tabLst>
                <a:tab pos="1303338" algn="l"/>
              </a:tabLst>
            </a:pPr>
            <a:r>
              <a:rPr lang="lv-LV" sz="2400">
                <a:cs typeface="Times New Roman" pitchFamily="18" charset="0"/>
              </a:rPr>
              <a:t>  </a:t>
            </a:r>
            <a:r>
              <a:rPr lang="lv-LV" sz="2800">
                <a:latin typeface="Times New Roman" pitchFamily="18" charset="0"/>
                <a:cs typeface="Times New Roman" pitchFamily="18" charset="0"/>
              </a:rPr>
              <a:t>runā mierīgi, nomierinoši, bet pārliecinoši;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iepazīstini ar sevi;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uzklausi cietušo;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neatstāj cietušo vienu;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informē cietušo par savām (glābēja) darbībām;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informē cietušo par notiekošo (reālā pozitīvā informācija);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uzturi vieglu kontaktu ar cietušā ķermeni;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neko nepārmet;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pasargā cietušo no ziņkārīgajiem;</a:t>
            </a:r>
          </a:p>
          <a:p>
            <a:pPr lvl="2" algn="just" eaLnBrk="0" hangingPunct="0">
              <a:buBlip>
                <a:blip r:embed="rId2"/>
              </a:buBlip>
              <a:tabLst>
                <a:tab pos="1303338" algn="l"/>
              </a:tabLst>
            </a:pPr>
            <a:r>
              <a:rPr lang="lv-LV" sz="2800">
                <a:latin typeface="Times New Roman" pitchFamily="18" charset="0"/>
                <a:cs typeface="Times New Roman" pitchFamily="18" charset="0"/>
              </a:rPr>
              <a:t>  paziņo cietušā radiniekiem par notikušo.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0"/>
            <a:ext cx="7584904" cy="1124744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Glābšanas ķēdīte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24578" name="Picture 4" descr="abcde-kra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916114"/>
            <a:ext cx="8229600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151314" y="5445125"/>
            <a:ext cx="195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b="1">
                <a:latin typeface="Franklin Gothic Book" pitchFamily="34" charset="0"/>
              </a:rPr>
              <a:t>Tūlītējie pasākumi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5448301" y="4941888"/>
            <a:ext cx="2322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Palīdzības izsaukšana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816726" y="4508500"/>
            <a:ext cx="166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b="1">
                <a:latin typeface="Franklin Gothic Book" pitchFamily="34" charset="0"/>
              </a:rPr>
              <a:t>Cietušā aprūpe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7824788" y="4076700"/>
            <a:ext cx="236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Transportēšana (NMP)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9048750" y="364490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Slimnīca</a:t>
            </a:r>
            <a:endParaRPr lang="en-US" b="1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3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58362" y="4636006"/>
            <a:ext cx="7766936" cy="164630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</a:t>
            </a:r>
            <a:endParaRPr lang="lv-LV" sz="4800" dirty="0">
              <a:solidFill>
                <a:schemeClr val="tx1"/>
              </a:solidFill>
            </a:endParaRPr>
          </a:p>
        </p:txBody>
      </p:sp>
      <p:pic>
        <p:nvPicPr>
          <p:cNvPr id="31746" name="Picture 1" descr="http://www.gpschools.org/ci/depts/pe/Cp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7815" y="222368"/>
            <a:ext cx="6096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2135189" y="981076"/>
            <a:ext cx="813752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Pārliecinies par savu un apkārtējo drošību.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Pārbaudi cietušā samaņu: saudzīgi papurini cietušo aiz pleciem un skaļi uzrunā cietušo.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endParaRPr lang="lv-LV" b="1" dirty="0">
              <a:latin typeface="Franklin Gothic Book" pitchFamily="34" charset="0"/>
            </a:endParaRP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9514" y="2676526"/>
            <a:ext cx="3933825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919288" y="1003300"/>
            <a:ext cx="82089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685800" algn="l"/>
              </a:tabLst>
            </a:pP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ja cietušais reaģē/atbild, tātad ir pie samaņas: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atstāj cietušo tādā pašā pozā, kādā atradi vai piedāvā cietušajam nogulties vēlamajā pozā;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centies nodibināt ar cietušo kontaktu, mierini, nepārmet;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pasargā cietušo no apkārtējās vides iedarbības;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centies noskaidrot, kas noticis ar cietušo un sniedz nepieciešamo palīdzību;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ja nepieciešams, izsauc neatliekamo palīdzību;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aprūpē un mierini cietušo;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regulāri atkārtoti pārbaudi cietušā samaņu;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672" y="188640"/>
            <a:ext cx="7368880" cy="864096"/>
          </a:xfrm>
        </p:spPr>
        <p:txBody>
          <a:bodyPr>
            <a:noAutofit/>
          </a:bodyPr>
          <a:lstStyle/>
          <a:p>
            <a:pPr marL="342900" indent="-342900" algn="ctr">
              <a:defRPr/>
            </a:pPr>
            <a:r>
              <a:rPr lang="lv-LV" sz="2000" b="1" dirty="0">
                <a:solidFill>
                  <a:schemeClr val="tx1"/>
                </a:solidFill>
                <a:latin typeface="Times New Roman" pitchFamily="18" charset="0"/>
              </a:rPr>
              <a:t>14.08.2012.(spēkā ar 30.08.2012.)MK noteikumi Nr.557. </a:t>
            </a:r>
            <a:br>
              <a:rPr lang="lv-LV" sz="20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lv-LV" sz="2000" b="1" dirty="0">
                <a:solidFill>
                  <a:schemeClr val="tx1"/>
                </a:solidFill>
                <a:latin typeface="Times New Roman" pitchFamily="18" charset="0"/>
              </a:rPr>
              <a:t>“Noteikumi par apmācību pirmās palīdzības sniegšanā” </a:t>
            </a:r>
            <a:endParaRPr lang="lv-LV" sz="2000" b="1" dirty="0">
              <a:solidFill>
                <a:schemeClr val="tx1"/>
              </a:solidFill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424114" y="1052514"/>
            <a:ext cx="748823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lv-LV" b="1" dirty="0">
                <a:latin typeface="Times New Roman" pitchFamily="18" charset="0"/>
              </a:rPr>
              <a:t>Programmas saturs.</a:t>
            </a:r>
          </a:p>
          <a:p>
            <a:pPr marL="342900" indent="-342900"/>
            <a:endParaRPr lang="lv-LV" b="1" dirty="0"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Ievads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Rīcības secība negadījuma vietā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solidFill>
                  <a:srgbClr val="00B050"/>
                </a:solidFill>
                <a:latin typeface="Times New Roman" pitchFamily="18" charset="0"/>
              </a:rPr>
              <a:t>Atdzīvināšanas pasākumi </a:t>
            </a:r>
            <a:r>
              <a:rPr lang="lv-LV" sz="2400" b="1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endParaRPr lang="lv-LV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Stipra asiņošana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Termiskie bojājumi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Ķīmisko vielu izraisītie nelaimes gadījumi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Elektrotrauma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Slīkšana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Traumas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Dzīvnieku izraisīti nelaimes gadījumi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Svešķermeņi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Slimības</a:t>
            </a:r>
          </a:p>
          <a:p>
            <a:pPr marL="342900" indent="-342900">
              <a:buFontTx/>
              <a:buAutoNum type="arabicPeriod"/>
            </a:pPr>
            <a:r>
              <a:rPr lang="lv-LV" b="1" dirty="0">
                <a:latin typeface="Times New Roman" pitchFamily="18" charset="0"/>
              </a:rPr>
              <a:t>Aptieciņas saturs</a:t>
            </a:r>
          </a:p>
        </p:txBody>
      </p:sp>
      <p:pic>
        <p:nvPicPr>
          <p:cNvPr id="2050" name="Picture 2" descr="Attēlu rezultāti vaicājumam “rull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41" y="4612465"/>
            <a:ext cx="3384376" cy="227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36361" y="5157192"/>
            <a:ext cx="177598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/>
              <a:t>Programma</a:t>
            </a:r>
            <a:endParaRPr lang="lv-LV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1775520" y="476673"/>
            <a:ext cx="54006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…j</a:t>
            </a:r>
            <a:r>
              <a:rPr lang="lv-LV" sz="3600" b="1" dirty="0">
                <a:latin typeface="Times New Roman" pitchFamily="18" charset="0"/>
                <a:cs typeface="Times New Roman" pitchFamily="18" charset="0"/>
              </a:rPr>
              <a:t>a cietušais nereaģē/neatbild, tad uzskati, ka viņš </a:t>
            </a:r>
            <a:r>
              <a:rPr lang="lv-LV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zaudējis samaņu.</a:t>
            </a:r>
            <a:endParaRPr lang="en-US" sz="5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8129" y="49682"/>
            <a:ext cx="3454529" cy="268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67809" y="5404048"/>
            <a:ext cx="4376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000" b="1" dirty="0">
                <a:latin typeface="Times New Roman" pitchFamily="18" charset="0"/>
                <a:cs typeface="Times New Roman" pitchFamily="18" charset="0"/>
              </a:rPr>
              <a:t>3.Sauc palīgā citus.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Attēlu rezultāti vaicājumam “phone call clipart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09120"/>
            <a:ext cx="2476228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919289" y="908050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Novieto cietušo uz muguras, uz cieta pamata.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Atbrīvo elpceļus, atliecot galvu un paceļot zodu.</a:t>
            </a: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4263" y="2205038"/>
            <a:ext cx="4703762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980728"/>
            <a:ext cx="7027295" cy="450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0221" y="2541154"/>
            <a:ext cx="61266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err="1"/>
              <a:t>Mēle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2855640" y="2635027"/>
            <a:ext cx="61266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err="1"/>
              <a:t>Mēle</a:t>
            </a:r>
            <a:endParaRPr lang="lv-LV" dirty="0"/>
          </a:p>
        </p:txBody>
      </p:sp>
      <p:sp>
        <p:nvSpPr>
          <p:cNvPr id="8" name="TextBox 7"/>
          <p:cNvSpPr txBox="1"/>
          <p:nvPr/>
        </p:nvSpPr>
        <p:spPr>
          <a:xfrm>
            <a:off x="3359696" y="5143644"/>
            <a:ext cx="144016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Slēgti</a:t>
            </a:r>
            <a:r>
              <a:rPr lang="en-US" sz="1600" dirty="0"/>
              <a:t> </a:t>
            </a:r>
            <a:r>
              <a:rPr lang="en-US" sz="1600" dirty="0" err="1"/>
              <a:t>elpce</a:t>
            </a:r>
            <a:r>
              <a:rPr lang="lv-LV" sz="1600" dirty="0"/>
              <a:t>ļ</a:t>
            </a:r>
            <a:r>
              <a:rPr lang="en-US" sz="1600" dirty="0" err="1"/>
              <a:t>i</a:t>
            </a:r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6816080" y="5143645"/>
            <a:ext cx="14401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Atvērti</a:t>
            </a:r>
            <a:r>
              <a:rPr lang="en-US" sz="1600" dirty="0"/>
              <a:t> </a:t>
            </a:r>
            <a:r>
              <a:rPr lang="en-US" sz="1600" dirty="0" err="1"/>
              <a:t>elpce</a:t>
            </a:r>
            <a:r>
              <a:rPr lang="lv-LV" sz="1600" dirty="0"/>
              <a:t>ļ</a:t>
            </a:r>
            <a:r>
              <a:rPr lang="en-US" sz="1600" dirty="0" err="1"/>
              <a:t>i</a:t>
            </a:r>
            <a:endParaRPr lang="lv-LV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855914" y="260350"/>
            <a:ext cx="748823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6.Pārbaudi un izvērtē elpošanu - redzot,   dzirdot un jūtot, ne ilgāk kā 10 sekundes.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lv-LV" sz="2800" dirty="0">
              <a:latin typeface="Franklin Gothic Boo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0800000" flipV="1">
            <a:off x="8256588" y="3429000"/>
            <a:ext cx="1917700" cy="7699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lv-LV" sz="4400" dirty="0">
                <a:latin typeface="Times New Roman" pitchFamily="18" charset="0"/>
              </a:rPr>
              <a:t>10 sek.</a:t>
            </a:r>
          </a:p>
        </p:txBody>
      </p:sp>
      <p:sp>
        <p:nvSpPr>
          <p:cNvPr id="37891" name="Rectangle 9"/>
          <p:cNvSpPr>
            <a:spLocks noChangeArrowheads="1"/>
          </p:cNvSpPr>
          <p:nvPr/>
        </p:nvSpPr>
        <p:spPr bwMode="auto">
          <a:xfrm>
            <a:off x="8112126" y="1773238"/>
            <a:ext cx="2016125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lv-LV" sz="2800">
                <a:latin typeface="Franklin Gothic Book" pitchFamily="34" charset="0"/>
              </a:rPr>
              <a:t>  </a:t>
            </a:r>
            <a:r>
              <a:rPr lang="lv-LV" sz="2800">
                <a:latin typeface="Times New Roman" pitchFamily="18" charset="0"/>
              </a:rPr>
              <a:t>Redzot,</a:t>
            </a:r>
          </a:p>
          <a:p>
            <a:pPr>
              <a:buFontTx/>
              <a:buBlip>
                <a:blip r:embed="rId2"/>
              </a:buBlip>
            </a:pPr>
            <a:r>
              <a:rPr lang="lv-LV" sz="2800">
                <a:latin typeface="Times New Roman" pitchFamily="18" charset="0"/>
              </a:rPr>
              <a:t>  Dzirdot,</a:t>
            </a:r>
          </a:p>
          <a:p>
            <a:pPr>
              <a:buFontTx/>
              <a:buBlip>
                <a:blip r:embed="rId2"/>
              </a:buBlip>
            </a:pPr>
            <a:r>
              <a:rPr lang="lv-LV" sz="2800">
                <a:latin typeface="Times New Roman" pitchFamily="18" charset="0"/>
              </a:rPr>
              <a:t>  Jūtot. </a:t>
            </a:r>
            <a:endParaRPr lang="lv-LV" sz="2800">
              <a:latin typeface="Franklin Gothic Book" pitchFamily="34" charset="0"/>
            </a:endParaRPr>
          </a:p>
        </p:txBody>
      </p:sp>
      <p:pic>
        <p:nvPicPr>
          <p:cNvPr id="3789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014" y="1484314"/>
            <a:ext cx="52736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692696"/>
            <a:ext cx="7308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8800" dirty="0"/>
              <a:t>Izsauc NMP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708920"/>
            <a:ext cx="50405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60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919289" y="1339503"/>
            <a:ext cx="83534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685800" algn="l"/>
              </a:tabLst>
            </a:pP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ja cietušais elpo normāli: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novieto cietušo stabilā sānu pozā;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atkārtoti pārbaudi cietušā elpošanu;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956" y="3284984"/>
            <a:ext cx="77771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026" y="2166720"/>
            <a:ext cx="3990975" cy="404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855913" y="350838"/>
            <a:ext cx="6985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11430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Sirds masāža  </a:t>
            </a:r>
          </a:p>
          <a:p>
            <a:pPr algn="ctr" eaLnBrk="0" hangingPunct="0">
              <a:buBlip>
                <a:blip r:embed="rId3"/>
              </a:buBlip>
              <a:tabLst>
                <a:tab pos="11430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atbrīvo sirds masāžas vietu no apģērba,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rokas novieto krūškurvja vidū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un uzsāc sirds masāžu: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1114" y="2166720"/>
            <a:ext cx="3990975" cy="404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914525"/>
            <a:ext cx="331311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0825" y="1916114"/>
            <a:ext cx="3284538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855914" y="333375"/>
            <a:ext cx="74882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buBlip>
                <a:blip r:embed="rId4"/>
              </a:buBlip>
              <a:tabLst>
                <a:tab pos="11430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veic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sirds masāžas;</a:t>
            </a:r>
          </a:p>
          <a:p>
            <a:pPr lvl="1" eaLnBrk="0" hangingPunct="0">
              <a:buBlip>
                <a:blip r:embed="rId4"/>
              </a:buBlip>
              <a:tabLst>
                <a:tab pos="11430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sirds masāžas temps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100 - 120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reizes minūtē;</a:t>
            </a:r>
          </a:p>
          <a:p>
            <a:pPr lvl="1" eaLnBrk="0" hangingPunct="0">
              <a:buBlip>
                <a:blip r:embed="rId4"/>
              </a:buBlip>
              <a:tabLst>
                <a:tab pos="11430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sirds masāžas dziļums </a:t>
            </a: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5 – 6 </a:t>
            </a: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cm.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009775" y="1130300"/>
            <a:ext cx="806608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685800" algn="l"/>
              </a:tabLst>
            </a:pPr>
            <a:r>
              <a:rPr lang="lv-LV" sz="2800" b="1" dirty="0">
                <a:latin typeface="Times New Roman" pitchFamily="18" charset="0"/>
                <a:cs typeface="Times New Roman" pitchFamily="18" charset="0"/>
              </a:rPr>
              <a:t>Veic 2 elpināšanas „ mute – mutē”:</a:t>
            </a:r>
          </a:p>
          <a:p>
            <a:pPr>
              <a:tabLst>
                <a:tab pos="685800" algn="l"/>
              </a:tabLst>
            </a:pPr>
            <a:endParaRPr lang="lv-LV" sz="28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 atbrīvo elpceļus, atliecot galvu un paceļot zodu;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 aizspied cietušā degunu;</a:t>
            </a:r>
          </a:p>
          <a:p>
            <a:pPr eaLnBrk="0" hangingPunct="0">
              <a:tabLst>
                <a:tab pos="685800" algn="l"/>
              </a:tabLst>
            </a:pPr>
            <a:endParaRPr lang="lv-LV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9" y="2997201"/>
            <a:ext cx="4535487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662730" y="1412875"/>
            <a:ext cx="1010873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685800" algn="l"/>
              </a:tabLst>
            </a:pPr>
            <a:endParaRPr lang="lv-LV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685800" algn="l"/>
              </a:tabLst>
            </a:pPr>
            <a:endParaRPr lang="lv-LV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685800" algn="l"/>
              </a:tabLst>
            </a:pPr>
            <a:r>
              <a:rPr lang="lv-LV" sz="5400" b="1" dirty="0">
                <a:latin typeface="Times New Roman" pitchFamily="18" charset="0"/>
                <a:cs typeface="Times New Roman" pitchFamily="18" charset="0"/>
              </a:rPr>
              <a:t>Turpini masēt un elpināt attiecībā 30 : 2.</a:t>
            </a:r>
            <a:endParaRPr lang="lv-LV" sz="54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188640"/>
            <a:ext cx="7656912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Pirmās palīdzības pamatprincipi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19288" y="1557339"/>
            <a:ext cx="6462712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Vienkāršs algoritms;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Universāls algoritms;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Viens glābējs;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Pieaudzis cietušais;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Minimāli palīglīdzekļi;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Neizmantojam medikamentus;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Glābēja drošības princips;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Vienota programma valstī.</a:t>
            </a:r>
            <a:endParaRPr lang="lv-LV" sz="360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63850" y="260648"/>
            <a:ext cx="7804150" cy="230425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pēc pirmā elpināšanas mēģinājuma krūškurvis nepaceļas, tad pirms nākošās elpināšanas:</a:t>
            </a:r>
            <a:b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4294967295"/>
          </p:nvPr>
        </p:nvSpPr>
        <p:spPr>
          <a:xfrm>
            <a:off x="1981200" y="2060575"/>
            <a:ext cx="8686800" cy="4019550"/>
          </a:xfrm>
        </p:spPr>
        <p:txBody>
          <a:bodyPr/>
          <a:lstStyle/>
          <a:p>
            <a:pPr>
              <a:buFont typeface="Wingdings 2" pitchFamily="18" charset="2"/>
              <a:buBlip>
                <a:blip r:embed="rId2"/>
              </a:buBlip>
            </a:pPr>
            <a:endParaRPr lang="lv-LV">
              <a:latin typeface="Arial" charset="0"/>
              <a:cs typeface="Arial" charset="0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paskaties cietušā mutē un izņem visus redzamos svešķermeņus;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pārbaudi vai cietušā galva ir atliekta un zods pacelts;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pārbaudi vai ir aizspiests cietušā deguns;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neveic vairāk kā 2 elpināšanas.</a:t>
            </a:r>
          </a:p>
          <a:p>
            <a:pPr>
              <a:buFont typeface="Wingdings 2" pitchFamily="18" charset="2"/>
              <a:buNone/>
            </a:pPr>
            <a:endParaRPr lang="lv-LV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60848"/>
            <a:ext cx="727280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irsraksts 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Glābšanas ķēdīte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3632" y="518129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Tūlītējie pasākumi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9776" y="5151783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ĀP izsaukšana 113; 112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5920" y="518129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Cietušā aprūpe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4072" y="514803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Transports uz slimnīcu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5630" y="51812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Slimnīca</a:t>
            </a:r>
          </a:p>
        </p:txBody>
      </p:sp>
    </p:spTree>
    <p:extLst>
      <p:ext uri="{BB962C8B-B14F-4D97-AF65-F5344CB8AC3E}">
        <p14:creationId xmlns:p14="http://schemas.microsoft.com/office/powerpoint/2010/main" val="71711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2063750" y="2294424"/>
            <a:ext cx="813593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685800" algn="l"/>
              </a:tabLst>
            </a:pPr>
            <a:r>
              <a:rPr lang="lv-LV" sz="3600" b="1" dirty="0">
                <a:latin typeface="Times New Roman" pitchFamily="18" charset="0"/>
                <a:cs typeface="Times New Roman" pitchFamily="18" charset="0"/>
              </a:rPr>
              <a:t>Ja nevari vai negribi izdarīt elpināšanu, veic tikai sirds masāžu:</a:t>
            </a:r>
          </a:p>
          <a:p>
            <a:pPr eaLnBrk="0" hangingPunct="0">
              <a:tabLst>
                <a:tab pos="685800" algn="l"/>
              </a:tabLst>
            </a:pPr>
            <a:endParaRPr lang="lv-LV" sz="28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sirds masāža jāizdara nepārtraukti, bez pauzēm;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sirds masāžas temps 100 - 120 reizes minūtē.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101850" y="1411833"/>
            <a:ext cx="79200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685800" algn="l"/>
              </a:tabLst>
            </a:pPr>
            <a:r>
              <a:rPr lang="lv-LV" sz="3200" b="1" dirty="0">
                <a:latin typeface="Times New Roman" pitchFamily="18" charset="0"/>
                <a:cs typeface="Times New Roman" pitchFamily="18" charset="0"/>
              </a:rPr>
              <a:t>Atdzīvināšanas pasākumus pārtrauc tikai tad ja </a:t>
            </a:r>
            <a:r>
              <a:rPr lang="lv-LV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tabLst>
                <a:tab pos="685800" algn="l"/>
              </a:tabLst>
            </a:pPr>
            <a:endParaRPr lang="lv-LV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ierodas   neatliekamā palīdzība un  pārņem cietušā atdzīvināšanu;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cietušais sāk kustēties, atver acis un sāk normāli elpot;</a:t>
            </a:r>
          </a:p>
          <a:p>
            <a:pPr eaLnBrk="0" hangingPunct="0">
              <a:buBlip>
                <a:blip r:embed="rId2"/>
              </a:buBlip>
              <a:tabLst>
                <a:tab pos="685800" algn="l"/>
              </a:tabLst>
            </a:pPr>
            <a:r>
              <a:rPr lang="lv-LV" sz="2800" dirty="0">
                <a:latin typeface="Times New Roman" pitchFamily="18" charset="0"/>
                <a:cs typeface="Times New Roman" pitchFamily="18" charset="0"/>
              </a:rPr>
              <a:t> Tavi spēki izsīkst.</a:t>
            </a:r>
          </a:p>
          <a:p>
            <a:pPr eaLnBrk="0" hangingPunct="0">
              <a:tabLst>
                <a:tab pos="685800" algn="l"/>
              </a:tabLst>
            </a:pPr>
            <a:endParaRPr lang="lv-LV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2208213" y="1414463"/>
            <a:ext cx="8208962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i="1">
                <a:latin typeface="Times New Roman" pitchFamily="18" charset="0"/>
                <a:cs typeface="Times New Roman" pitchFamily="18" charset="0"/>
              </a:rPr>
              <a:t>Jebkurā nelaimes gadījumā, kad cietušais ir zaudējis samaņu, jārīkojas pēc atdzīvināšanas pasākumu principiem</a:t>
            </a:r>
            <a:endParaRPr lang="lv-LV" sz="5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18235" y="2564607"/>
            <a:ext cx="6172200" cy="2850356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sz="3600"/>
              <a:t>Atdzīvināšanas pasākumi, ja pieejams automātiskais ārējais </a:t>
            </a:r>
            <a:r>
              <a:rPr lang="lv-LV" altLang="lv-LV" sz="7200"/>
              <a:t>defibrilators</a:t>
            </a:r>
            <a:endParaRPr lang="lv-LV" altLang="lv-LV" sz="360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857252"/>
            <a:ext cx="1771650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7406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FB97-EA8F-4045-8FD9-3E86379E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532C8-8EFF-B3BB-DCCF-0DCD5EE3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lv-LV" sz="3200"/>
              <a:t>Tiklīdz atnests AĀD</a:t>
            </a:r>
          </a:p>
          <a:p>
            <a:pPr marL="0" indent="0">
              <a:buNone/>
              <a:defRPr/>
            </a:pPr>
            <a:endParaRPr lang="lv-LV" sz="3200"/>
          </a:p>
          <a:p>
            <a:pPr marL="0" indent="0">
              <a:buNone/>
              <a:defRPr/>
            </a:pPr>
            <a:endParaRPr lang="lv-LV" sz="3200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F3074170-C03A-A82F-D187-9B4B95D3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2420939"/>
            <a:ext cx="45243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19A5-8BD5-D982-99AE-655C6D43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/>
              <a:t>ieslēdz AĀD</a:t>
            </a:r>
            <a:br>
              <a:rPr lang="lv-LV"/>
            </a:b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E121-E02B-E0A8-30A9-F04191C05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lv-LV"/>
          </a:p>
        </p:txBody>
      </p:sp>
      <p:pic>
        <p:nvPicPr>
          <p:cNvPr id="46084" name="Picture 3" descr="E:\AAD_foto\IMG_2004.JPG">
            <a:extLst>
              <a:ext uri="{FF2B5EF4-FFF2-40B4-BE49-F238E27FC236}">
                <a16:creationId xmlns:a16="http://schemas.microsoft.com/office/drawing/2014/main" id="{1ECC78F2-5FFA-AFEB-7B64-13333D39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6" y="1557339"/>
            <a:ext cx="50196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0D9B-1EA3-7686-76E5-3F07953B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/>
              <a:t>pielīmē  elektrodus uz cietušā krūtīm 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546422C5-2F35-3D07-DFED-522BC17FA4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2538" y="1484313"/>
            <a:ext cx="400526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1244-3387-88F3-61C8-9DFFD1A9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/>
              <a:t>izpildi AĀD balss/ekrāna komandas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EC9D94D5-87DB-38F9-359C-357A603B55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764" y="1600201"/>
            <a:ext cx="43084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572" y="66802"/>
            <a:ext cx="7656912" cy="84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Kāpēc sniedz pirmo palīdzību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?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631504" y="1484314"/>
            <a:ext cx="85681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2800" dirty="0">
                <a:latin typeface="Times New Roman" pitchFamily="18" charset="0"/>
              </a:rPr>
              <a:t>  </a:t>
            </a:r>
            <a:r>
              <a:rPr lang="lv-LV" sz="3200" dirty="0">
                <a:latin typeface="Times New Roman" pitchFamily="18" charset="0"/>
              </a:rPr>
              <a:t>Līdzjūtība, empātija;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Altruistiskais egoisms–“ dots devējam atdodas”;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Sevis projicēšana cietušā vietā;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Kompetence;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Pienākuma apziņa;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Stāvoklis (amats; Dzimums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lv-LV" sz="3200" dirty="0">
                <a:latin typeface="Times New Roman" pitchFamily="18" charset="0"/>
              </a:rPr>
              <a:t>uzliek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lv-LV" sz="3200" dirty="0">
                <a:latin typeface="Times New Roman" pitchFamily="18" charset="0"/>
              </a:rPr>
              <a:t>pienākumus);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Apkārtējo cilvēku “spiediens”;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Pazīstams cietušais;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lv-LV" sz="3200" dirty="0">
                <a:latin typeface="Times New Roman" pitchFamily="18" charset="0"/>
              </a:rPr>
              <a:t>  Tuvumā nav citu cilvēku.</a:t>
            </a:r>
          </a:p>
        </p:txBody>
      </p:sp>
      <p:pic>
        <p:nvPicPr>
          <p:cNvPr id="5124" name="Picture 4" descr="Attēlu rezultāti vaicājumam “help taking clipart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856750"/>
            <a:ext cx="2607860" cy="20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5D01-958D-92FB-044B-F72604DE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274638"/>
            <a:ext cx="78120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sz="2800"/>
              <a:t>nodrošini, lai neviens nepieskaras cietušajam, kamēr AĀD veic sirds ritma kontroli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EBF927F0-92FE-F35B-2FA0-3F8C0224D0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0839" y="1600201"/>
            <a:ext cx="38703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2E76-6947-862D-D352-101ED18F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sz="2400"/>
              <a:t>ja AĀD dod komandu, ka nepieciešams šoks:</a:t>
            </a:r>
            <a:br>
              <a:rPr lang="lv-LV" sz="2400"/>
            </a:br>
            <a:r>
              <a:rPr lang="lv-LV" sz="2400"/>
              <a:t>nospied AĀD pogu „SHOCK” </a:t>
            </a:r>
            <a:br>
              <a:rPr lang="lv-LV" sz="2400"/>
            </a:br>
            <a:r>
              <a:rPr lang="lv-LV" sz="2000"/>
              <a:t>(ja AĀD ir pilnīgi automātisks, tas nodrošina elektrisko izlādi automātiski)</a:t>
            </a:r>
            <a:br>
              <a:rPr lang="lv-LV" sz="2400"/>
            </a:br>
            <a:endParaRPr lang="lv-LV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B4955-C8E8-106B-5E0D-BFF28D1E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781301"/>
            <a:ext cx="8229600" cy="33448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>
              <a:buNone/>
              <a:defRPr/>
            </a:pPr>
            <a:endParaRPr lang="lv-LV"/>
          </a:p>
          <a:p>
            <a:pPr marL="0" indent="0" algn="r">
              <a:buNone/>
              <a:defRPr/>
            </a:pPr>
            <a:r>
              <a:rPr lang="lv-LV"/>
              <a:t>*nodrošini, lai neviens nepieskaras cietušajam;</a:t>
            </a: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A9287138-59F3-200F-FA8D-92731062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773239"/>
            <a:ext cx="4679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3F90-1C65-20D3-2E40-FBDB4343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turpini masēt un elpināt 30 : 2</a:t>
            </a:r>
            <a:r>
              <a:rPr lang="lv-L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</a:t>
            </a:r>
            <a:br>
              <a:rPr lang="lv-LV"/>
            </a:br>
            <a:r>
              <a:rPr lang="lv-L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izpildīt AĀD balss/ekrāna komandas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B42F6A17-66A4-0FEA-7141-0FCFDBED75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387" y="2011261"/>
            <a:ext cx="29432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04AAA-B307-E4CC-8FBD-8188BC4B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888" y="274638"/>
            <a:ext cx="7777162" cy="1143000"/>
          </a:xfrm>
        </p:spPr>
        <p:txBody>
          <a:bodyPr/>
          <a:lstStyle/>
          <a:p>
            <a:pPr>
              <a:defRPr/>
            </a:pPr>
            <a:r>
              <a:rPr lang="lv-LV" sz="3000"/>
              <a:t>ja AĀD dod komandu, ka nav nepieciešams šoks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76225-25F3-6A1F-5031-773E317E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1" y="1600201"/>
            <a:ext cx="8569325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lv-LV" sz="3200" dirty="0"/>
              <a:t>nekavējoties turpini masēt un elpināt 30 : 2;</a:t>
            </a:r>
          </a:p>
          <a:p>
            <a:pPr marL="0" indent="0">
              <a:buNone/>
              <a:defRPr/>
            </a:pPr>
            <a:endParaRPr lang="lv-LV" sz="3200" dirty="0"/>
          </a:p>
          <a:p>
            <a:pPr marL="0" indent="0">
              <a:buNone/>
              <a:defRPr/>
            </a:pPr>
            <a:r>
              <a:rPr lang="lv-LV" sz="3200" dirty="0"/>
              <a:t>turpini izpildīt AĀD balss/ekrāna komandas, līdz;</a:t>
            </a:r>
          </a:p>
          <a:p>
            <a:pPr>
              <a:buFont typeface="Arial" charset="0"/>
              <a:buChar char="•"/>
              <a:defRPr/>
            </a:pPr>
            <a:r>
              <a:rPr lang="lv-LV" sz="3200" dirty="0"/>
              <a:t>ierodas neatliekama medicīniskā palīdzība un pārņem cietušā atdzīvināšanu;</a:t>
            </a:r>
          </a:p>
          <a:p>
            <a:pPr>
              <a:buFont typeface="Arial" charset="0"/>
              <a:buChar char="•"/>
              <a:defRPr/>
            </a:pPr>
            <a:r>
              <a:rPr lang="lv-LV" sz="3200" dirty="0"/>
              <a:t>cietušais sāk kustēties, atver acis un sāk normāli elpot;</a:t>
            </a:r>
          </a:p>
          <a:p>
            <a:pPr>
              <a:buFont typeface="Arial" charset="0"/>
              <a:buChar char="•"/>
              <a:defRPr/>
            </a:pPr>
            <a:r>
              <a:rPr lang="lv-LV" sz="3200" dirty="0"/>
              <a:t>Tavi spēki izsīkst </a:t>
            </a:r>
          </a:p>
          <a:p>
            <a:pPr>
              <a:buFont typeface="Arial" charset="0"/>
              <a:buChar char="•"/>
              <a:defRPr/>
            </a:pPr>
            <a:endParaRPr lang="lv-LV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First Ai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517" b="7517"/>
          <a:stretch>
            <a:fillRect/>
          </a:stretch>
        </p:blipFill>
        <p:spPr>
          <a:xfrm>
            <a:off x="4952992" y="785794"/>
            <a:ext cx="5029200" cy="36576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5000" y="4993760"/>
            <a:ext cx="5867400" cy="129276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sz="3200" dirty="0">
                <a:solidFill>
                  <a:schemeClr val="tx1"/>
                </a:solidFill>
                <a:latin typeface="Times New Roman" pitchFamily="18" charset="0"/>
              </a:rPr>
              <a:t>Dzīvībai  bīstama   asiņošana </a:t>
            </a:r>
            <a:r>
              <a:rPr lang="lv-LV" sz="4000" dirty="0">
                <a:solidFill>
                  <a:srgbClr val="FF0000"/>
                </a:solidFill>
                <a:latin typeface="Times New Roman" pitchFamily="18" charset="0"/>
              </a:rPr>
              <a:t>(Stipra)</a:t>
            </a:r>
            <a:endParaRPr lang="lv-LV" sz="32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5429250"/>
            <a:ext cx="2190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Stipra asiņošana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v-LV" sz="6000" dirty="0"/>
          </a:p>
          <a:p>
            <a:pPr marL="0" indent="0">
              <a:buNone/>
            </a:pPr>
            <a:r>
              <a:rPr lang="lv-LV" sz="6000" dirty="0"/>
              <a:t>Kā noteikt, kā saprast???</a:t>
            </a:r>
          </a:p>
          <a:p>
            <a:pPr marL="0" indent="0">
              <a:buNone/>
            </a:pPr>
            <a:r>
              <a:rPr lang="lv-LV" sz="6000" dirty="0"/>
              <a:t>Kā tas var izskatīties???</a:t>
            </a:r>
          </a:p>
        </p:txBody>
      </p:sp>
    </p:spTree>
    <p:extLst>
      <p:ext uri="{BB962C8B-B14F-4D97-AF65-F5344CB8AC3E}">
        <p14:creationId xmlns:p14="http://schemas.microsoft.com/office/powerpoint/2010/main" val="3627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Dzīvībai bīstamas </a:t>
            </a:r>
            <a:r>
              <a:rPr lang="lv-LV" b="1" dirty="0">
                <a:solidFill>
                  <a:srgbClr val="FF0000"/>
                </a:solidFill>
                <a:latin typeface="Times New Roman" pitchFamily="18" charset="0"/>
              </a:rPr>
              <a:t>(stipras)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asiņošanas pazīmes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1774825" y="1557338"/>
            <a:ext cx="8686800" cy="4525962"/>
          </a:xfrm>
        </p:spPr>
        <p:txBody>
          <a:bodyPr/>
          <a:lstStyle/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Redz daudz asiņu;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 asiņainas drēbes;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Asinis tek ar straumi;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Asinis tek ar strūklu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216275" y="3789364"/>
            <a:ext cx="1873250" cy="1296987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lv-LV"/>
          </a:p>
        </p:txBody>
      </p:sp>
      <p:sp>
        <p:nvSpPr>
          <p:cNvPr id="60421" name="Rectangle 1"/>
          <p:cNvSpPr>
            <a:spLocks noChangeArrowheads="1"/>
          </p:cNvSpPr>
          <p:nvPr/>
        </p:nvSpPr>
        <p:spPr bwMode="auto">
          <a:xfrm>
            <a:off x="1524000" y="5784851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lv-LV" sz="2400" b="1">
                <a:latin typeface="Times New Roman" pitchFamily="18" charset="0"/>
                <a:cs typeface="Times New Roman" pitchFamily="18" charset="0"/>
              </a:rPr>
              <a:t>Jebkuras stipras asiņošanas gadījumā jārīkojas kā dzīvībai bīstamas asiņošanas gadījumā!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573016"/>
            <a:ext cx="4210174" cy="20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isnstūris ar noapaļotiem stūriem 12"/>
          <p:cNvSpPr/>
          <p:nvPr/>
        </p:nvSpPr>
        <p:spPr>
          <a:xfrm>
            <a:off x="2207568" y="2996952"/>
            <a:ext cx="360040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4383368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Stipra  asiņošana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164"/>
            <a:ext cx="8686800" cy="5114925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Aizsargā sevi – uzvelc ūdens necaurlaidīgus priekšmetus (piem. VL cimdus);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Atbrīvo brūci no apģērba;</a:t>
            </a:r>
          </a:p>
          <a:p>
            <a:pPr>
              <a:buBlip>
                <a:blip r:embed="rId2"/>
              </a:buBlip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lv-LV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Blip>
                <a:blip r:embed="rId2"/>
              </a:buBlip>
              <a:defRPr/>
            </a:pPr>
            <a:r>
              <a:rPr lang="lv-LV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Aizspied brūci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 pirkstu, plaukstu vai dūri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ja iespējams, izmantojot marles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kompresi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 tīru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drēbes gabalu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Noguldi cietušo;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Pacel asiņojošo ekstremitāti uz augšu;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Pārliecinies vai asiņošana neturpinās;</a:t>
            </a:r>
          </a:p>
        </p:txBody>
      </p:sp>
      <p:pic>
        <p:nvPicPr>
          <p:cNvPr id="62467" name="Picture 3" descr="C:\Documents and Settings\LINDA\Desktop\pp attēli\Bleeding_contr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342900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Stipra  asiņošana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924873" y="1456532"/>
            <a:ext cx="8686800" cy="4525962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pārliecinies, </a:t>
            </a: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 asiņošana ir apturēta;</a:t>
            </a:r>
          </a:p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piespied brūci stiprāk</a:t>
            </a: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uzliekot </a:t>
            </a: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vēl marles kompresi </a:t>
            </a: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 </a:t>
            </a: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drēbes gabalu </a:t>
            </a:r>
            <a:r>
              <a:rPr lang="lv-LV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 virsu esošajam materiālam;</a:t>
            </a:r>
            <a:endParaRPr lang="lv-LV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NMP;</a:t>
            </a:r>
          </a:p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brūci aizspiestu līdz  neatliekamās palīdzības atbraukšanai;</a:t>
            </a:r>
          </a:p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Sasegt;( neļauj atdzist )</a:t>
            </a:r>
          </a:p>
          <a:p>
            <a:pPr>
              <a:buBlip>
                <a:blip r:embed="rId2"/>
              </a:buBlip>
              <a:defRPr/>
            </a:pPr>
            <a:r>
              <a:rPr lang="lv-LV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Aprūpēt un nomierināt.</a:t>
            </a:r>
            <a:endParaRPr lang="lv-LV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lv-LV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76" y="5085184"/>
            <a:ext cx="2451630" cy="17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74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Stipra </a:t>
            </a:r>
            <a:r>
              <a:rPr lang="lv-LV" dirty="0" err="1"/>
              <a:t>asiņšana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v-LV" sz="4800" b="1" dirty="0"/>
          </a:p>
          <a:p>
            <a:pPr marL="0" indent="0">
              <a:buNone/>
            </a:pPr>
            <a:r>
              <a:rPr lang="lv-LV" sz="11500" b="1" dirty="0"/>
              <a:t>Pārsējs - ???</a:t>
            </a:r>
          </a:p>
        </p:txBody>
      </p:sp>
    </p:spTree>
    <p:extLst>
      <p:ext uri="{BB962C8B-B14F-4D97-AF65-F5344CB8AC3E}">
        <p14:creationId xmlns:p14="http://schemas.microsoft.com/office/powerpoint/2010/main" val="268323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188640"/>
            <a:ext cx="7656912" cy="8640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sz="4000" b="1" dirty="0">
                <a:solidFill>
                  <a:schemeClr val="tx1"/>
                </a:solidFill>
                <a:latin typeface="Times New Roman" pitchFamily="18" charset="0"/>
              </a:rPr>
              <a:t>APTIECIŅA</a:t>
            </a:r>
            <a:br>
              <a:rPr lang="lv-LV" sz="28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lv-LV" sz="2800" b="1" dirty="0">
                <a:solidFill>
                  <a:schemeClr val="tx1"/>
                </a:solidFill>
                <a:latin typeface="Times New Roman" pitchFamily="18" charset="0"/>
              </a:rPr>
              <a:t>3.08.2010.( spēkā no 07.08.2010.) MK.nr.713</a:t>
            </a:r>
            <a:endParaRPr lang="lv-LV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188" y="1341438"/>
            <a:ext cx="7777162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lv-LV" b="1" dirty="0">
                <a:latin typeface="Times New Roman" pitchFamily="18" charset="0"/>
              </a:rPr>
              <a:t> </a:t>
            </a:r>
            <a:endParaRPr lang="lv-LV" sz="2000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1. Vienreiz lietojami cimdi iepakojumā – 2 pāri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2. Spraužamadatas – 4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3. Šķēres (10–14 cm) ar noapaļotiem galiem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4. Mākslīgās elpināšanas maska ar vienvirziena gaisa vārstuli iepakojumā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5. Trīsstūrveida pārsējs (96 x 96 x 136 cm) iepakojumā – 2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6. Leikoplasts (2–3 cm) spolē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7. Brūču plāksteri (dažādu izmēru) sterilā iepakojumā – 15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8. </a:t>
            </a:r>
            <a:r>
              <a:rPr lang="lv-LV" sz="2000" b="1" dirty="0" err="1">
                <a:latin typeface="Times New Roman" pitchFamily="18" charset="0"/>
              </a:rPr>
              <a:t>Tīklveida</a:t>
            </a:r>
            <a:r>
              <a:rPr lang="lv-LV" sz="2000" b="1" dirty="0">
                <a:latin typeface="Times New Roman" pitchFamily="18" charset="0"/>
              </a:rPr>
              <a:t> pārsējs Nr.3 (40 cm) – 3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9. Marles saites (4 x 0,1 m) sterilā iepakojumā – 4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10. Marles saites (4 x 0,05 m) sterilā iepakojumā – 2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11. Pārsienamās paketes sterilā iepakojumā – 2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12. Marles komplekts (600 x 800 mm) sterilā iepakojumā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13. Marles komprese (400 x 600 mm) sterilā iepakojumā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14. Marles komprese (100 x 100 mm) sterilā iepakojumā – 5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15. Folijas sega (viena puse metalizēta, otra – spilgtā krāsā) iepakojumā – 1</a:t>
            </a:r>
          </a:p>
          <a:p>
            <a:pPr>
              <a:lnSpc>
                <a:spcPct val="80000"/>
              </a:lnSpc>
              <a:defRPr/>
            </a:pPr>
            <a:r>
              <a:rPr lang="lv-LV" sz="2000" b="1" dirty="0">
                <a:latin typeface="Times New Roman" pitchFamily="18" charset="0"/>
              </a:rPr>
              <a:t>16. Medicīnisko materiālu saraksts valsts valodā – 1</a:t>
            </a:r>
          </a:p>
          <a:p>
            <a:pPr marL="457200" indent="-457200">
              <a:lnSpc>
                <a:spcPct val="80000"/>
              </a:lnSpc>
              <a:buFontTx/>
              <a:buAutoNum type="arabicPeriod" startAt="16"/>
              <a:defRPr/>
            </a:pPr>
            <a:endParaRPr lang="lv-LV" sz="2000" b="1" dirty="0">
              <a:latin typeface="Times New Roman" pitchFamily="18" charset="0"/>
            </a:endParaRPr>
          </a:p>
        </p:txBody>
      </p:sp>
      <p:pic>
        <p:nvPicPr>
          <p:cNvPr id="3074" name="Picture 2" descr="Attēlu rezultāti vaicājumam “first aid kit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573976"/>
            <a:ext cx="1763688" cy="128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060848"/>
            <a:ext cx="727280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irsraksts 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Glābšanas ķēdīte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3632" y="518129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Tūlītējie pasākumi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9776" y="5151783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ĀP izsaukšana 113; 112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5920" y="518129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Cietušā aprūpe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4072" y="514803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Transports uz slimnīcu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5630" y="51812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Slimnīca</a:t>
            </a:r>
          </a:p>
        </p:txBody>
      </p:sp>
    </p:spTree>
    <p:extLst>
      <p:ext uri="{BB962C8B-B14F-4D97-AF65-F5344CB8AC3E}">
        <p14:creationId xmlns:p14="http://schemas.microsoft.com/office/powerpoint/2010/main" val="4265443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632" y="457200"/>
            <a:ext cx="7731968" cy="109959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lv-LV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Stipra asiņošana rokā vai kājā un ir pieejami pārsienamie materiāli</a:t>
            </a:r>
            <a:br>
              <a:rPr lang="lv-LV" dirty="0">
                <a:solidFill>
                  <a:schemeClr val="tx1"/>
                </a:solidFill>
              </a:rPr>
            </a:b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163"/>
            <a:ext cx="8686800" cy="4754562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Aizsargā sevi - uzvelc VL cimdus;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Atbrīvo brūci no apģērba;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Aizspied brūci ar pirkstu, plaukstu vai dūri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ja iespējams, izmantojot marles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kompresi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vai tīru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drēbes gabalu;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Noguldi cietušo;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Pacel asiņojošo ekstremitāti uz augšu;</a:t>
            </a:r>
          </a:p>
          <a:p>
            <a:pPr>
              <a:buBlip>
                <a:blip r:embed="rId2"/>
              </a:buBlip>
              <a:defRPr/>
            </a:pPr>
            <a:r>
              <a:rPr lang="lv-LV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Uzliec spiedošu pārsēju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Stipra asiņošana rokā vai kājā un ir pieejami pārsienamie materiāli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Pārliecinies vai asiņošana neturpinās;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asiņošana turpinās, papildini spiedošā pārsēja konstrukciju ar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vēl vienu spiedošu priekšmetu;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Pārliecinies,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 asiņošana ir apturēta;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NMP;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Sasegt( neļauj atdzist );</a:t>
            </a:r>
          </a:p>
          <a:p>
            <a:pPr>
              <a:buBlip>
                <a:blip r:embed="rId2"/>
              </a:buBlip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Aprūpēt un nomierināt.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81245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Uzlikt spiedošu pārsēju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2313" y="1557338"/>
            <a:ext cx="8064500" cy="4608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Asiņošana no deguna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>
              <a:buFont typeface="Wingdings 2" pitchFamily="18" charset="2"/>
              <a:buNone/>
            </a:pPr>
            <a:r>
              <a:rPr lang="lv-LV" b="1" dirty="0"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aizspied cietušajam asiņojošo nāsi;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galvu noliec uz priekšu, apsēdini;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pieliec aukstumu pie deguna un pakauša;</a:t>
            </a:r>
          </a:p>
          <a:p>
            <a:pPr hangingPunct="0"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ja asiņošana turpinās ilgāk par 20 minūtēm, izsauc neatliekamo palīdzību. </a:t>
            </a:r>
          </a:p>
          <a:p>
            <a:pPr hangingPunct="0"/>
            <a:endParaRPr lang="lv-LV" dirty="0"/>
          </a:p>
          <a:p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27" y="4438650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761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Asiņošana no deguna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1772816"/>
            <a:ext cx="5874459" cy="395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70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12470" y="4392725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AMPUTĀCIJAS</a:t>
            </a:r>
            <a:br>
              <a:rPr lang="lv-LV" dirty="0"/>
            </a:br>
            <a:endParaRPr lang="lv-LV" dirty="0"/>
          </a:p>
        </p:txBody>
      </p:sp>
      <p:pic>
        <p:nvPicPr>
          <p:cNvPr id="134146" name="Picture 3" descr="C:\Documents and Settings\LINDA\Desktop\pp attēli\ampuga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5938" y="142875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8196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sz="11500" b="1" dirty="0"/>
              <a:t>Asiņošanas apturēšana</a:t>
            </a:r>
          </a:p>
        </p:txBody>
      </p:sp>
    </p:spTree>
    <p:extLst>
      <p:ext uri="{BB962C8B-B14F-4D97-AF65-F5344CB8AC3E}">
        <p14:creationId xmlns:p14="http://schemas.microsoft.com/office/powerpoint/2010/main" val="33477506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hangingPunct="0">
              <a:buNone/>
              <a:defRPr/>
            </a:pPr>
            <a:r>
              <a:rPr lang="lv-LV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Rūpējies par amputēto ķermeņa daļu :</a:t>
            </a:r>
            <a:endParaRPr lang="lv-LV" sz="3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    ietin to tīrā materiālā;</a:t>
            </a:r>
          </a:p>
          <a:p>
            <a:pPr hangingPunct="0"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    ieliec  to nebojātā plastikāta maisiņā;</a:t>
            </a:r>
          </a:p>
          <a:p>
            <a:pPr hangingPunct="0"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plastikāta maisiņu ievieto rezervuārā (maisiņš, spainis u.c.) ar ledus un auksta ūdens maisījumu vai ievieto  ledusskapja siltākajā daļā (optimālā temperatūra +4</a:t>
            </a:r>
            <a:r>
              <a:rPr lang="lv-LV" sz="34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C).</a:t>
            </a:r>
          </a:p>
          <a:p>
            <a:pPr hangingPunct="0"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lv-LV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Nemazgā amputēto ķermeņa daļu.</a:t>
            </a:r>
          </a:p>
          <a:p>
            <a:pPr hangingPunct="0"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lv-LV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amputētai ķermeņa daļai sasalt vai sasilt!</a:t>
            </a:r>
          </a:p>
          <a:p>
            <a:pPr>
              <a:buNone/>
              <a:defRPr/>
            </a:pPr>
            <a:r>
              <a:rPr lang="lv-LV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34080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Content Placeholder 3" descr="images (1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1" y="500063"/>
            <a:ext cx="7286625" cy="6000750"/>
          </a:xfrm>
        </p:spPr>
      </p:pic>
      <p:sp>
        <p:nvSpPr>
          <p:cNvPr id="5" name="Rectangle 4"/>
          <p:cNvSpPr/>
          <p:nvPr/>
        </p:nvSpPr>
        <p:spPr>
          <a:xfrm>
            <a:off x="6381750" y="928689"/>
            <a:ext cx="2357438" cy="714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ietin to tīrā materiālā</a:t>
            </a:r>
            <a:endParaRPr lang="lv-LV" b="1" dirty="0"/>
          </a:p>
        </p:txBody>
      </p:sp>
      <p:sp>
        <p:nvSpPr>
          <p:cNvPr id="6" name="Rectangle 5"/>
          <p:cNvSpPr/>
          <p:nvPr/>
        </p:nvSpPr>
        <p:spPr>
          <a:xfrm>
            <a:off x="6381750" y="2714626"/>
            <a:ext cx="2286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ieliec  to nebojātā plastikāta maisiņā</a:t>
            </a:r>
            <a:endParaRPr lang="lv-LV" b="1" dirty="0"/>
          </a:p>
        </p:txBody>
      </p:sp>
      <p:sp>
        <p:nvSpPr>
          <p:cNvPr id="7" name="Rectangle 6"/>
          <p:cNvSpPr/>
          <p:nvPr/>
        </p:nvSpPr>
        <p:spPr>
          <a:xfrm>
            <a:off x="6453189" y="4429126"/>
            <a:ext cx="3214687" cy="1928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0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plastikāta maisiņu ievieto rezervuārā (maisiņš, spainis u.c.) ar ledus un auksta ūdens maisījumu vai ievieto  ledusskapja siltākajā daļā (optimālā temperatūra +4</a:t>
            </a:r>
            <a:r>
              <a:rPr lang="lv-LV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0695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16792" y="4459837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Rīcības secība negadījuma vietā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557213"/>
            <a:ext cx="4046959" cy="32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Izsists zobs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zobu var saglabāt, turot to vēsā pienā vai ietin pārtikas plēvē;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nekavējoties nepieciešama stomatologa konsultācija</a:t>
            </a:r>
            <a:r>
              <a:rPr lang="lv-LV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Iespējama arī galvas trauma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Neliec neko papildus mutē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1 h vēlams ārsts</a:t>
            </a:r>
          </a:p>
        </p:txBody>
      </p:sp>
      <p:pic>
        <p:nvPicPr>
          <p:cNvPr id="140291" name="Picture 3" descr="C:\Documents and Settings\LINDA\Desktop\pp attēli\cuspal_fractured_too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1" y="3429001"/>
            <a:ext cx="25066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2209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4454" y="4585671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Termiskie  bojājumi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243892"/>
            <a:ext cx="2351906" cy="31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243892"/>
            <a:ext cx="2394645" cy="313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457200"/>
            <a:ext cx="7587952" cy="838200"/>
          </a:xfrm>
        </p:spPr>
        <p:txBody>
          <a:bodyPr/>
          <a:lstStyle/>
          <a:p>
            <a:pPr>
              <a:defRPr/>
            </a:pP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</a:pPr>
            <a:r>
              <a:rPr lang="lv-LV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Pārkaršana var izraisīt smagus veselības  traucējumus un ir bīstama cietušā dzīvībai.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lv-LV" sz="2800" b="1">
                <a:solidFill>
                  <a:schemeClr val="tx1"/>
                </a:solidFill>
                <a:latin typeface="Times New Roman" pitchFamily="18" charset="0"/>
              </a:rPr>
              <a:t>Veicinošie apstākļi: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bezvējš;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nepietiekoši uzņemts šķidrums;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karstums;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mitrums;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neatbilstošs apģērbs;</a:t>
            </a:r>
          </a:p>
          <a:p>
            <a:pPr lvl="1">
              <a:lnSpc>
                <a:spcPct val="80000"/>
              </a:lnSpc>
              <a:buFont typeface="Wingdings 2" pitchFamily="18" charset="2"/>
              <a:buBlip>
                <a:blip r:embed="rId2"/>
              </a:buBlip>
            </a:pPr>
            <a:r>
              <a:rPr lang="lv-LV" sz="3200">
                <a:solidFill>
                  <a:schemeClr val="tx1"/>
                </a:solidFill>
                <a:latin typeface="Times New Roman" pitchFamily="18" charset="0"/>
              </a:rPr>
              <a:t>fiziskā slodze.</a:t>
            </a:r>
            <a:endParaRPr lang="lv-LV">
              <a:solidFill>
                <a:schemeClr val="tx1"/>
              </a:solidFill>
            </a:endParaRPr>
          </a:p>
        </p:txBody>
      </p:sp>
      <p:pic>
        <p:nvPicPr>
          <p:cNvPr id="70659" name="Picture 6" descr="avoid-overheating-on-vac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1051" y="3573463"/>
            <a:ext cx="1884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6" descr="Skatīt pilna lieluma attēlu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234" y="211800"/>
            <a:ext cx="838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686800" cy="841248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pārkaršana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54164"/>
            <a:ext cx="8686800" cy="5043487"/>
          </a:xfrm>
        </p:spPr>
        <p:txBody>
          <a:bodyPr/>
          <a:lstStyle/>
          <a:p>
            <a:pPr hangingPunct="0"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 :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novieto cietušo vēsākā vietā vai ēnā pusguļus;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atģērb cietušo;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mitrini ar vēsu ūdeni cietušā pieri, kaklu, krūtis;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dot dzert vēsu ūdeni;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vēdini, dzesē, radi gaisa plūsmu;</a:t>
            </a:r>
          </a:p>
          <a:p>
            <a:pPr hangingPunct="0"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nepieciešams, izsauc neatliekamo palīdzību.</a:t>
            </a:r>
          </a:p>
          <a:p>
            <a:pPr hangingPunct="0">
              <a:buFont typeface="Wingdings 2" pitchFamily="18" charset="2"/>
              <a:buNone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/>
              <a:t>Apdegumi</a:t>
            </a:r>
            <a:endParaRPr lang="lv-LV" sz="4800" b="1" dirty="0"/>
          </a:p>
        </p:txBody>
      </p:sp>
      <p:pic>
        <p:nvPicPr>
          <p:cNvPr id="3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664" y="1591545"/>
            <a:ext cx="52565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46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913" y="188640"/>
            <a:ext cx="7659960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Apdegumi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25538"/>
            <a:ext cx="8686800" cy="5732462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pēc iespējas ātrāk apdegušo vietu dzesē ar vēsu (+15</a:t>
            </a:r>
            <a:r>
              <a:rPr lang="lv-LV" sz="4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lv-LV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līdz +25</a:t>
            </a:r>
            <a:r>
              <a:rPr lang="lv-LV" sz="4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lv-LV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C), tekošu ūdeni vismaz </a:t>
            </a:r>
            <a:r>
              <a:rPr lang="lv-LV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lv-LV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minūtes</a:t>
            </a:r>
            <a:r>
              <a:rPr lang="lv-LV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hangingPunct="0">
              <a:buNone/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1" name="Picture 5" descr="bu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8907" y="4725145"/>
            <a:ext cx="3569303" cy="171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Filename: AG00355_.gif&#10;Keywords: burning, campfires, campgrounds ...&#10;File Size: 5 K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5659" y="26064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0538" y="4599017"/>
            <a:ext cx="2247230" cy="184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jupvērstā bultiņa 5"/>
          <p:cNvSpPr/>
          <p:nvPr/>
        </p:nvSpPr>
        <p:spPr>
          <a:xfrm rot="10800000">
            <a:off x="5303912" y="4077072"/>
            <a:ext cx="360040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Apdegumi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828800" y="1268761"/>
            <a:ext cx="8686800" cy="4811365"/>
          </a:xfrm>
        </p:spPr>
        <p:txBody>
          <a:bodyPr>
            <a:normAutofit fontScale="92500"/>
          </a:bodyPr>
          <a:lstStyle/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lej ūdeni starp apģērbu un ādu;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dzesēšanas laikā uzmanīgi novelc no cietušā traumētās ķermeņa daļas apģērbu, apavus, gredzenus;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neplēs nost no ķermeņa piedegušos apģērba gabalus;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Apdegumu brīvi pārklāj ar marles salveti, pārtikas plēvi vai folija segu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neatver pūšļus;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nelieto ziedes, pūderus, dezinfekcijas līdzekļus;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apdegums lielāks par cietušā plaukstu, 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cietušajam/ pasargā to no apkārtējās vides iedarbības;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72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Īpaši gadījumi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164"/>
            <a:ext cx="8686800" cy="5043487"/>
          </a:xfrm>
        </p:spPr>
        <p:txBody>
          <a:bodyPr>
            <a:normAutofit/>
          </a:bodyPr>
          <a:lstStyle/>
          <a:p>
            <a:pPr marL="457200" lvl="1" indent="0"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Sejas apdegumu gadījumā vienmēr apdeg elpceļi.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cietušajam ir elpceļu apdegums, vienmēr zvani neatliekamajai palīdzībai, jo draud smakšana.</a:t>
            </a:r>
          </a:p>
          <a:p>
            <a:pPr marL="457200" lvl="1" indent="0"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aizdedzies apģērbs:</a:t>
            </a:r>
          </a:p>
          <a:p>
            <a:pPr lvl="2" hangingPunct="0">
              <a:buNone/>
              <a:defRPr/>
            </a:pP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74755" name="Picture 20" descr="767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213" y="3573463"/>
            <a:ext cx="2057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1"/>
          <p:cNvSpPr>
            <a:spLocks noChangeArrowheads="1"/>
          </p:cNvSpPr>
          <p:nvPr/>
        </p:nvSpPr>
        <p:spPr bwMode="auto">
          <a:xfrm>
            <a:off x="3503613" y="3602038"/>
            <a:ext cx="67691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2">
              <a:buBlip>
                <a:blip r:embed="rId4"/>
              </a:buBlip>
              <a:tabLst>
                <a:tab pos="180975" algn="l"/>
              </a:tabLst>
            </a:pPr>
            <a:r>
              <a:rPr lang="lv-LV" sz="2400">
                <a:latin typeface="Times New Roman" pitchFamily="18" charset="0"/>
                <a:cs typeface="Times New Roman" pitchFamily="18" charset="0"/>
              </a:rPr>
              <a:t> degošu cilvēku nogāz zemē;</a:t>
            </a:r>
          </a:p>
          <a:p>
            <a:pPr lvl="2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lv-LV" sz="2400">
                <a:latin typeface="Times New Roman" pitchFamily="18" charset="0"/>
                <a:cs typeface="Times New Roman" pitchFamily="18" charset="0"/>
              </a:rPr>
              <a:t> noslāpē liesmu ar segu,  vārtot vai aplejot cietušo ar ūdeni;</a:t>
            </a:r>
          </a:p>
          <a:p>
            <a:pPr lvl="2" eaLnBrk="0" hangingPunct="0">
              <a:tabLst>
                <a:tab pos="180975" algn="l"/>
              </a:tabLst>
            </a:pPr>
            <a:r>
              <a:rPr lang="lv-LV" sz="2400" b="1">
                <a:latin typeface="Times New Roman" pitchFamily="18" charset="0"/>
                <a:cs typeface="Times New Roman" pitchFamily="18" charset="0"/>
              </a:rPr>
              <a:t>vari lietot speciālās ugunsdzēšanas ierīces, bet, dari to, saudzējot seju.</a:t>
            </a:r>
          </a:p>
          <a:p>
            <a:pPr eaLnBrk="0" hangingPunct="0">
              <a:tabLst>
                <a:tab pos="180975" algn="l"/>
              </a:tabLst>
            </a:pPr>
            <a:endParaRPr lang="lv-LV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ATDZIŠANA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Veicinošie apstākļi: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aukstums;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mitrums;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vējš;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alkohols;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neatbilstošs apģērbs;</a:t>
            </a:r>
          </a:p>
          <a:p>
            <a:pPr lvl="1">
              <a:buBlip>
                <a:blip r:embed="rId2"/>
              </a:buBlip>
              <a:defRPr/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nespēja kustēties.</a:t>
            </a:r>
          </a:p>
          <a:p>
            <a:pPr marL="0" indent="0">
              <a:buNone/>
              <a:defRPr/>
            </a:pPr>
            <a:endParaRPr lang="lv-LV" dirty="0"/>
          </a:p>
        </p:txBody>
      </p:sp>
      <p:pic>
        <p:nvPicPr>
          <p:cNvPr id="83971" name="Picture 2" descr="F:\Lindas\0511-0810-2705-1158_Freezing_Man_Ice_Fishing_clipart_image.jp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80100" y="1628776"/>
            <a:ext cx="4343400" cy="336232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340769"/>
            <a:ext cx="8686800" cy="5303837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ē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novieto cietušo siltā telpā vai vismaz aizvējā;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atbrīvo cietušo no  mitrām drēbēm, apaviem;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sasedz ar siltām, sausām drēbēm, un tad ietin folija segā;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cietušajam nav traucēta apziņa, dod siltus, cukurotus dzērienus;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 algn="ctr"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Nedod cietušajam alkoholu un bez vajadzības nekustini rokas un kājas, nemasē, nesēdini, necel stāvus.</a:t>
            </a:r>
          </a:p>
          <a:p>
            <a:pPr hangingPunct="0">
              <a:buNone/>
              <a:defRPr/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  <p:pic>
        <p:nvPicPr>
          <p:cNvPr id="86018" name="Picture 7" descr="Co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273" y="17162"/>
            <a:ext cx="2000727" cy="225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60648"/>
            <a:ext cx="7584904" cy="792088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Nelaimes gadījumi</a:t>
            </a:r>
            <a:endParaRPr lang="lv-LV" b="1" dirty="0">
              <a:solidFill>
                <a:schemeClr val="tx1"/>
              </a:solidFill>
            </a:endParaRP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095500" y="3571876"/>
            <a:ext cx="25209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Mājās,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Uz ielas,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Atpūtā,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Darbā.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5591176" y="2924176"/>
            <a:ext cx="43211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  Redzot,</a:t>
            </a:r>
          </a:p>
          <a:p>
            <a:pPr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  Dzirdot,</a:t>
            </a:r>
          </a:p>
          <a:p>
            <a:pPr>
              <a:buClr>
                <a:schemeClr val="tx1"/>
              </a:buClr>
              <a:buFontTx/>
              <a:buBlip>
                <a:blip r:embed="rId2"/>
              </a:buBlip>
            </a:pPr>
            <a:r>
              <a:rPr lang="lv-LV" sz="3600">
                <a:latin typeface="Times New Roman" pitchFamily="18" charset="0"/>
              </a:rPr>
              <a:t>    Jūtot (pieskaroties cietušajam).</a:t>
            </a:r>
          </a:p>
        </p:txBody>
      </p:sp>
      <p:pic>
        <p:nvPicPr>
          <p:cNvPr id="22532" name="Picture 2" descr="C:\Documents and Settings\LINDA\Desktop\pp attēli\eyes-become-cle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688" y="1285875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 descr="C:\Documents and Settings\LINDA\Desktop\pp attēli\1227783681L7Cnb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626" y="2214563"/>
            <a:ext cx="1571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C:\Documents and Settings\LINDA\Desktop\pp attēli\oukyu_tejun-pic001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9813" y="1571625"/>
            <a:ext cx="2857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8505" y="4996732"/>
            <a:ext cx="10687575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ĶĪMISKO VIELU IZRAISĪTIE NELAIMES GADĪJUMI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3" descr="C:\Documents and Settings\LINDA\Desktop\pp attēli\chemistry molecu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3671" y="214966"/>
            <a:ext cx="51530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Ķīmiska viela uz ādas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sausu vielu nopurini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noslauki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noberz;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skalo cietušo vietu ar vēsu, tekošu ūdeni 20 minūtes;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skalo tā, lai ūdens netek uz nebojāto ādu;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cietušajam/ pasargā to no apkārtējās vides iedarbības;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pPr>
              <a:buBlip>
                <a:blip r:embed="rId2"/>
              </a:buBlip>
              <a:defRPr/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4" name="Picture 3" descr="C:\Documents and Settings\LINDA\Desktop\pp attēli\kodig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76" y="1357314"/>
            <a:ext cx="1038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913" y="457200"/>
            <a:ext cx="7659687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Ķīmiska  viela  acī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skalo traumēto aci ar vēsu tekošu ūdeni 20 minūtes;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skalo tā, lai ūdens netecētu uz veselo aci;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skalojot traumēto aci, turi to vaļā;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Izņem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ēcas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pārsien ar sausu pārsēju abas acis;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cietušajam/pasargā to no apkārtējās vides iedarbības;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3563" y="1"/>
            <a:ext cx="24828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Ķīmiska viela gremošanas traktā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dod izskalot ar ūdeni muti;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dod dzert vēsu ūdeni, bet ne vairāk kā 200 ml;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neizsauc vemšanu!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atdzist cietušajam/ pasargā to no apkārtējās vides iedarbības;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>
              <a:buBlip>
                <a:blip r:embed="rId2"/>
              </a:buBlip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Ieelpota  ķīmiska  viela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Bīstami!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Pārvietojies drošā attālumā (svaigā gaisā) no nelaimes gadījuma vietas!</a:t>
            </a:r>
            <a:r>
              <a:rPr lang="lv-LV" b="1" dirty="0">
                <a:solidFill>
                  <a:schemeClr val="tx1"/>
                </a:solidFill>
              </a:rPr>
              <a:t> Netuvojies avārijas vietai!!!</a:t>
            </a:r>
            <a:endParaRPr lang="lv-LV" dirty="0">
              <a:solidFill>
                <a:schemeClr val="tx1"/>
              </a:solidFill>
            </a:endParaRP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sargā sevi!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nodrošini svaigu gaisu;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>
              <a:buBlip>
                <a:blip r:embed="rId2"/>
              </a:buBlip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6" name="Picture 6" descr="C:\Documents and Settings\LINDA\Desktop\pp attēli\800px-Ethanol-3D-ball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75" y="4572000"/>
            <a:ext cx="32146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735" y="2996953"/>
            <a:ext cx="2857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52058" y="3788717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Elektrotraumas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0519" y="186598"/>
            <a:ext cx="46243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Elektrotrauma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Zemspriegums (līdz 1000 V).</a:t>
            </a:r>
          </a:p>
          <a:p>
            <a:pPr hangingPunct="0"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lvl="1"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sargā sevi!</a:t>
            </a:r>
          </a:p>
          <a:p>
            <a:pPr lvl="1"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atslēdz strāvu!</a:t>
            </a:r>
          </a:p>
          <a:p>
            <a:pPr lvl="1"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nepieciešams;</a:t>
            </a:r>
          </a:p>
          <a:p>
            <a:pPr lvl="1" hangingPunct="0"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neatliekamo palīdzību! 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lv-LV" b="1" dirty="0"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lv-LV" dirty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789" y="1385889"/>
            <a:ext cx="22002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2" descr="C:\Users\linda\Documents\PP bildes\0060-0608-1617-5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0551" y="4941889"/>
            <a:ext cx="165576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2" descr="C:\Users\linda\Documents\PP bildes\electrical-inju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5869" y="4725144"/>
            <a:ext cx="2297899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457200"/>
            <a:ext cx="7659960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Elektrotrauma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Augstspriegums (virs 1000 V).</a:t>
            </a:r>
          </a:p>
          <a:p>
            <a:pPr hangingPunct="0">
              <a:buFont typeface="Wingdings 2"/>
              <a:buChar char=""/>
              <a:defRPr/>
            </a:pPr>
            <a:endParaRPr lang="lv-LV" dirty="0">
              <a:solidFill>
                <a:schemeClr val="tx1"/>
              </a:solidFill>
            </a:endParaRP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sargā sevi!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netuvojies nelaimes gadījuma vietai, sargies no soļa sprieguma un elektriskā loka izlādes;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neatliekamo palīdzību, informējot par augstspriegumu;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nepieciešams, tikai tad, kad atslēgta augstsprieguma strāva.</a:t>
            </a:r>
          </a:p>
          <a:p>
            <a:pPr marL="0" indent="0" hangingPunct="0">
              <a:buNone/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Font typeface="Wingdings" panose="05000000000000000000" pitchFamily="2" charset="2"/>
              <a:buChar char="Ø"/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Zibens izraisīts nelaimes gadījums – rīcība identiska…</a:t>
            </a:r>
          </a:p>
          <a:p>
            <a:pPr hangingPunct="0">
              <a:buBlip>
                <a:blip r:embed="rId2"/>
              </a:buBlip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  <p:pic>
        <p:nvPicPr>
          <p:cNvPr id="99331" name="Picture 4" descr="elektriiba-kra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8889" y="620714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>
              <a:defRPr/>
            </a:pPr>
            <a:r>
              <a:rPr lang="lv-LV" b="1" dirty="0">
                <a:latin typeface="Times New Roman" pitchFamily="18" charset="0"/>
              </a:rPr>
              <a:t>Slīkšana</a:t>
            </a:r>
            <a:endParaRPr lang="lv-LV" dirty="0"/>
          </a:p>
        </p:txBody>
      </p:sp>
      <p:pic>
        <p:nvPicPr>
          <p:cNvPr id="104450" name="Picture 3" descr="C:\Documents and Settings\LINDA\Desktop\pp attēli\af22_drown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5466" y="69995"/>
            <a:ext cx="40481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Slīkšana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lv-LV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Process, kura rezultātā ir primāri elpošanas traucējumi, ko izraisa iegremdēšanās šķidrumā.</a:t>
            </a:r>
            <a:endParaRPr lang="lv-LV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None/>
              <a:defRPr/>
            </a:pPr>
            <a:r>
              <a:rPr lang="lv-LV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Bojā ejas iemesli ūdenī:</a:t>
            </a:r>
          </a:p>
          <a:p>
            <a:pPr lvl="1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slīkšana</a:t>
            </a:r>
          </a:p>
          <a:p>
            <a:pPr lvl="1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sekundārā slīkšana</a:t>
            </a:r>
          </a:p>
          <a:p>
            <a:pPr marL="0" indent="0">
              <a:buNone/>
              <a:defRPr/>
            </a:pPr>
            <a:endParaRPr lang="lv-LV" dirty="0"/>
          </a:p>
        </p:txBody>
      </p:sp>
      <p:pic>
        <p:nvPicPr>
          <p:cNvPr id="105475" name="Picture 4" descr="PIC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3" y="2924176"/>
            <a:ext cx="3744912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188640"/>
            <a:ext cx="7656912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Rīcības secība negadījuma vietā.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919289" y="1412876"/>
            <a:ext cx="792162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lv-LV" sz="4000" dirty="0">
                <a:latin typeface="Times New Roman" pitchFamily="18" charset="0"/>
              </a:rPr>
              <a:t>  </a:t>
            </a:r>
            <a:r>
              <a:rPr lang="lv-LV" sz="3600" dirty="0">
                <a:latin typeface="Times New Roman" pitchFamily="18" charset="0"/>
              </a:rPr>
              <a:t>Saglabā mieru,</a:t>
            </a:r>
          </a:p>
          <a:p>
            <a:pPr>
              <a:buFontTx/>
              <a:buBlip>
                <a:blip r:embed="rId2"/>
              </a:buBlip>
            </a:pPr>
            <a:r>
              <a:rPr lang="lv-LV" sz="3600" dirty="0">
                <a:latin typeface="Times New Roman" pitchFamily="18" charset="0"/>
              </a:rPr>
              <a:t>  Novērtē situāciju, tai skaitā esošās un draudošās briesmas!</a:t>
            </a:r>
          </a:p>
          <a:p>
            <a:pPr>
              <a:buFontTx/>
              <a:buBlip>
                <a:blip r:embed="rId2"/>
              </a:buBlip>
            </a:pPr>
            <a:r>
              <a:rPr lang="lv-LV" sz="3600" dirty="0">
                <a:latin typeface="Times New Roman" pitchFamily="18" charset="0"/>
              </a:rPr>
              <a:t>  Rīkojies ātri, droši, bet mērķtiecīgi!</a:t>
            </a:r>
          </a:p>
          <a:p>
            <a:pPr>
              <a:buFontTx/>
              <a:buBlip>
                <a:blip r:embed="rId2"/>
              </a:buBlip>
            </a:pPr>
            <a:r>
              <a:rPr lang="lv-LV" sz="3600" dirty="0">
                <a:latin typeface="Times New Roman" pitchFamily="18" charset="0"/>
              </a:rPr>
              <a:t>  Nebaidies no kļūdām!</a:t>
            </a:r>
          </a:p>
          <a:p>
            <a:pPr>
              <a:buFontTx/>
              <a:buBlip>
                <a:blip r:embed="rId2"/>
              </a:buBlip>
            </a:pPr>
            <a:r>
              <a:rPr lang="lv-LV" sz="3600" dirty="0">
                <a:latin typeface="Times New Roman" pitchFamily="18" charset="0"/>
              </a:rPr>
              <a:t>  Sargā pats sevi!</a:t>
            </a:r>
          </a:p>
        </p:txBody>
      </p:sp>
      <p:pic>
        <p:nvPicPr>
          <p:cNvPr id="23555" name="Picture 4" descr="Filename: j0359035.wmf&#10;Keywords: accidents, emergencies, emergency medical technicians ...&#10;File Size: 40 K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0" y="4221163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latin typeface="Times New Roman" pitchFamily="18" charset="0"/>
              </a:rPr>
              <a:t>Slīkšana</a:t>
            </a:r>
            <a:endParaRPr lang="lv-LV" dirty="0"/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>
              <a:buFont typeface="Wingdings 2" pitchFamily="18" charset="2"/>
              <a:buNone/>
            </a:pPr>
            <a:r>
              <a:rPr lang="lv-LV" b="1" dirty="0"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Font typeface="Wingdings 2" pitchFamily="18" charset="2"/>
              <a:buBlip>
                <a:blip r:embed="rId3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glāb cietušo tikai tad, ja tas neapdraud Tavu dzīvību;</a:t>
            </a:r>
          </a:p>
          <a:p>
            <a:pPr hangingPunct="0">
              <a:buFont typeface="Wingdings 2" pitchFamily="18" charset="2"/>
              <a:buBlip>
                <a:blip r:embed="rId3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atdzīvināšanas pasākumi, ja nepieciešams;</a:t>
            </a:r>
          </a:p>
          <a:p>
            <a:pPr hangingPunct="0">
              <a:buBlip>
                <a:blip r:embed="rId3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vienmēr izsauc neatliekamo palīdzību.</a:t>
            </a:r>
          </a:p>
          <a:p>
            <a:pPr>
              <a:buFont typeface="Wingdings 2" pitchFamily="18" charset="2"/>
              <a:buNone/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22135" y="3495102"/>
            <a:ext cx="7766936" cy="1646302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Traumas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7" name="Picture 4" descr="MCj0136785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2655" y="450355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Traumas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0957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lv-LV" dirty="0"/>
          </a:p>
        </p:txBody>
      </p:sp>
      <p:sp>
        <p:nvSpPr>
          <p:cNvPr id="109571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Kā tas var izskatīties :</a:t>
            </a:r>
          </a:p>
          <a:p>
            <a:pPr>
              <a:buFont typeface="Wingdings 2" pitchFamily="18" charset="2"/>
              <a:buNone/>
            </a:pPr>
            <a:endParaRPr lang="lv-LV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Sāpes,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Deformācija,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Nespēja kustēties,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</a:rPr>
              <a:t>Pietūkums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109572" name="Picture 8" descr="trau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476251"/>
            <a:ext cx="122713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Filename: j0232049.wmf&#10;Keywords: boys, children, cries ...&#10;File Size: 50 K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2" y="1368426"/>
            <a:ext cx="14398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7"/>
          <p:cNvSpPr>
            <a:spLocks noChangeArrowheads="1"/>
          </p:cNvSpPr>
          <p:nvPr/>
        </p:nvSpPr>
        <p:spPr bwMode="auto">
          <a:xfrm>
            <a:off x="1992313" y="5103814"/>
            <a:ext cx="8280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3200" b="1">
                <a:solidFill>
                  <a:srgbClr val="FF0000"/>
                </a:solidFill>
                <a:latin typeface="Times New Roman" pitchFamily="18" charset="0"/>
              </a:rPr>
              <a:t>Necenties atšķirt dažādos traumu veidus!</a:t>
            </a:r>
            <a:br>
              <a:rPr lang="lv-LV" sz="32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lv-LV" sz="3200" b="1">
                <a:solidFill>
                  <a:srgbClr val="FF0000"/>
                </a:solidFill>
                <a:latin typeface="Times New Roman" pitchFamily="18" charset="0"/>
              </a:rPr>
              <a:t>Vienmēr pieņem, ka trauma var būt lūzums!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556792"/>
            <a:ext cx="47160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561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traumēta kāja vai roka: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nekustini, nepārvieto cietušo;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pārvieto tikai tad, ja draud briesmas dzīvībai;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 to saudzīgi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saglabā traumas radīto deformāciju;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lvl="1"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Mugurkaula  traumas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738" name="Content Placeholder 4" descr="mugura-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21150" y="1554163"/>
            <a:ext cx="4102100" cy="4525962"/>
          </a:xfrm>
        </p:spPr>
      </p:pic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4" y="2276476"/>
            <a:ext cx="890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2889" y="2565401"/>
            <a:ext cx="14319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57200"/>
            <a:ext cx="8524056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Situācijas, kuras var izraisīt mugurkaula  traumas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Kritiens no augstuma,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Lēciens ūdenī,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Ceļu satiksmes negadījums, (</a:t>
            </a:r>
            <a:r>
              <a:rPr lang="lv-LV" sz="2800" b="1" dirty="0">
                <a:solidFill>
                  <a:srgbClr val="FF0000"/>
                </a:solidFill>
                <a:latin typeface="Times New Roman" pitchFamily="18" charset="0"/>
              </a:rPr>
              <a:t>arī gājējs</a:t>
            </a:r>
            <a:r>
              <a:rPr lang="lv-LV" sz="2800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5725" y="1268413"/>
            <a:ext cx="1397000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6887" y="3582988"/>
            <a:ext cx="1979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572724" y="4383088"/>
            <a:ext cx="56165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3200" b="1" dirty="0">
                <a:solidFill>
                  <a:srgbClr val="FF0000"/>
                </a:solidFill>
                <a:latin typeface="Times New Roman" pitchFamily="18" charset="0"/>
              </a:rPr>
              <a:t>Šādos gadījumos pieņem, </a:t>
            </a:r>
          </a:p>
          <a:p>
            <a:r>
              <a:rPr lang="lv-LV" sz="3200" b="1" dirty="0">
                <a:solidFill>
                  <a:srgbClr val="FF0000"/>
                </a:solidFill>
                <a:latin typeface="Times New Roman" pitchFamily="18" charset="0"/>
              </a:rPr>
              <a:t>ka mugurkaula trauma!!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Mugurkaula  traumas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388" y="1557338"/>
            <a:ext cx="8686800" cy="4525962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 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nekustini, nepārvieto cietušo!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Neļauj to darīt citiem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pārvieto tikai tad, ja draud briesmas dzīvībai;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pārvietojot cietušo, saudzē mugurkaulu (ja nepieciešams pārvietot);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 hangingPunct="0">
              <a:buBlip>
                <a:blip r:embed="rId2"/>
              </a:buBlip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Galvas traumas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0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2313" y="1628776"/>
            <a:ext cx="4210050" cy="4486275"/>
          </a:xfrm>
        </p:spPr>
      </p:pic>
      <p:pic>
        <p:nvPicPr>
          <p:cNvPr id="1198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8" y="1341438"/>
            <a:ext cx="39290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913" y="457200"/>
            <a:ext cx="7656639" cy="8412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 bīstami, jo var izraisīt bezsamaņu.	</a:t>
            </a:r>
            <a:b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68413"/>
            <a:ext cx="8686800" cy="5473700"/>
          </a:xfrm>
        </p:spPr>
        <p:txBody>
          <a:bodyPr>
            <a:normAutofit/>
          </a:bodyPr>
          <a:lstStyle/>
          <a:p>
            <a:pPr hangingPunct="0">
              <a:buNone/>
              <a:defRPr/>
            </a:pP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Kā rīkoties: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novieto cietušo pusguļus vai 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ieņemt cietušajam ērtāko pozu;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cietušais vemj, pagriez to uz  sāniem;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ir brūce, pārklāj ar sterilu pārsēju;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0"/>
            <a:ext cx="7584904" cy="1124744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Glābšanas ķēdīte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24578" name="Picture 4" descr="abcde-kra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916114"/>
            <a:ext cx="8229600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151314" y="5445125"/>
            <a:ext cx="195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b="1">
                <a:latin typeface="Franklin Gothic Book" pitchFamily="34" charset="0"/>
              </a:rPr>
              <a:t>Tūlītējie pasākumi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5448301" y="4941888"/>
            <a:ext cx="2322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Palīdzības izsaukšana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816726" y="4508500"/>
            <a:ext cx="166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b="1">
                <a:latin typeface="Franklin Gothic Book" pitchFamily="34" charset="0"/>
              </a:rPr>
              <a:t>Cietušā aprūpe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7824788" y="4076700"/>
            <a:ext cx="236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Transportēšana (NMP)</a:t>
            </a:r>
            <a:endParaRPr lang="en-US" b="1">
              <a:latin typeface="Franklin Gothic Book" pitchFamily="34" charset="0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9048750" y="364490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lv-LV" b="1">
                <a:latin typeface="Franklin Gothic Book" pitchFamily="34" charset="0"/>
              </a:rPr>
              <a:t>Slimnīca</a:t>
            </a:r>
            <a:endParaRPr lang="en-US" b="1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Krūškurvja traumas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>
              <a:buFont typeface="Wingdings 2" pitchFamily="18" charset="2"/>
              <a:buNone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ieņemt cietušajam ērtāko pozu;</a:t>
            </a:r>
          </a:p>
          <a:p>
            <a:pPr hangingPunct="0"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ir brūce, uzliec sterilu pārsēju;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nepieciešams;</a:t>
            </a:r>
          </a:p>
          <a:p>
            <a:pPr hangingPunct="0">
              <a:buFont typeface="Wingdings 2" pitchFamily="18" charset="2"/>
              <a:buBlip>
                <a:blip r:embed="rId2"/>
              </a:buBlip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endParaRPr lang="lv-LV" dirty="0"/>
          </a:p>
        </p:txBody>
      </p:sp>
    </p:spTree>
  </p:cSld>
  <p:clrMapOvr>
    <a:masterClrMapping/>
  </p:clrMapOvr>
  <p:transition>
    <p:plus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Vēdera traumas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Palīdzi ieņemt cietušajam ērtāko pozu;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vienmēr izsauc neatliekamo palīdzību;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ir brūce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pār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ā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brūc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hangingPunct="0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aprūpē, nomierini cietušo.</a:t>
            </a:r>
          </a:p>
          <a:p>
            <a:pPr hangingPunct="0">
              <a:buNone/>
              <a:defRPr/>
            </a:pPr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 algn="ctr" hangingPunct="0">
              <a:buNone/>
              <a:defRPr/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Necenties ievietot izkritušos orgānus atpakaļ vēderā un nedod ēst, dzert un medikamentus.</a:t>
            </a:r>
          </a:p>
          <a:p>
            <a:pPr>
              <a:buFont typeface="Wingdings 2"/>
              <a:buChar char=""/>
              <a:defRPr/>
            </a:pPr>
            <a:endParaRPr lang="lv-LV" dirty="0"/>
          </a:p>
        </p:txBody>
      </p:sp>
    </p:spTree>
  </p:cSld>
  <p:clrMapOvr>
    <a:masterClrMapping/>
  </p:clrMapOvr>
  <p:transition>
    <p:plus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SVEŠĶERMEŅI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632" y="457200"/>
            <a:ext cx="7731968" cy="838200"/>
          </a:xfrm>
        </p:spPr>
        <p:txBody>
          <a:bodyPr/>
          <a:lstStyle/>
          <a:p>
            <a:pPr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Svešķermenis elpceļos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7698" name="Content Placeholder 4" descr="aizriishanaas-kraa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41775" y="1554163"/>
            <a:ext cx="4260850" cy="4525962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632" y="457200"/>
            <a:ext cx="7731968" cy="838200"/>
          </a:xfrm>
        </p:spPr>
        <p:txBody>
          <a:bodyPr/>
          <a:lstStyle/>
          <a:p>
            <a:pPr algn="ctr"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Svešķermenis elpceļos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54164"/>
            <a:ext cx="8686800" cy="5043487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Bīstami- iespējama smakšana !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ļauj cietušajam svešķermeni atklepot pašam;</a:t>
            </a:r>
          </a:p>
          <a:p>
            <a:pPr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 cietušais svešķermeni pats nespēj atklepot, tad palīdzi viņam:</a:t>
            </a:r>
          </a:p>
          <a:p>
            <a:pPr lvl="2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noliecot cietušā ķermeņa augšdaļu, uzsit 5 reizes starp lāpstiņām;</a:t>
            </a:r>
          </a:p>
          <a:p>
            <a:pPr lvl="2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lieto </a:t>
            </a:r>
            <a:r>
              <a:rPr lang="lv-LV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Heimliha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paņēmienu (5 reizes spēcīgi spied savu dūri starp nabu un krūtīm);</a:t>
            </a:r>
          </a:p>
          <a:p>
            <a:pPr lvl="2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turpini veikt sitienus starp lāpstiņām un </a:t>
            </a:r>
            <a:r>
              <a:rPr lang="lv-LV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Heimliha</a:t>
            </a: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paņēmienu, ja nepieciešams;</a:t>
            </a:r>
          </a:p>
          <a:p>
            <a:pPr lvl="2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 lvl="2">
              <a:buBlip>
                <a:blip r:embed="rId2"/>
              </a:buBlip>
              <a:defRPr/>
            </a:pPr>
            <a:r>
              <a:rPr lang="lv-LV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atdzīvināšanas pasākumi, ja nepieciešams.</a:t>
            </a:r>
          </a:p>
          <a:p>
            <a:pPr>
              <a:buFont typeface="Wingdings 2"/>
              <a:buChar char=""/>
              <a:defRPr/>
            </a:pPr>
            <a:endParaRPr lang="lv-LV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 err="1">
                <a:solidFill>
                  <a:schemeClr val="tx1"/>
                </a:solidFill>
                <a:latin typeface="Times New Roman" pitchFamily="18" charset="0"/>
              </a:rPr>
              <a:t>Heimliha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</a:rPr>
              <a:t> paņēmiens</a:t>
            </a:r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132856"/>
            <a:ext cx="8655496" cy="432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72" y="839789"/>
            <a:ext cx="8596668" cy="1320800"/>
          </a:xfrm>
        </p:spPr>
        <p:txBody>
          <a:bodyPr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Svešķermenis</a:t>
            </a:r>
            <a:r>
              <a:rPr lang="lv-LV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brūcē</a:t>
            </a:r>
            <a:endParaRPr lang="lv-LV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77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latin typeface="Times New Roman" pitchFamily="18" charset="0"/>
                <a:cs typeface="Times New Roman" pitchFamily="18" charset="0"/>
              </a:rPr>
              <a:t>Palīdzība:</a:t>
            </a:r>
          </a:p>
          <a:p>
            <a:pPr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izsauc neatliekamo palīdzību;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Apturi stipru asiņošanu.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Aprūpē, mierini</a:t>
            </a:r>
          </a:p>
          <a:p>
            <a:endParaRPr lang="lv-LV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latin typeface="Times New Roman" pitchFamily="18" charset="0"/>
                <a:cs typeface="Times New Roman" pitchFamily="18" charset="0"/>
              </a:rPr>
              <a:t>Neizvelc svešķermeni un nepieļauj svešķermeņa iespiešanu brūcē.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Svešķermenis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latin typeface="Times New Roman" pitchFamily="18" charset="0"/>
                <a:cs typeface="Times New Roman" pitchFamily="18" charset="0"/>
              </a:rPr>
              <a:t>acī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79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Ja svešķermenis ir iedūries acī: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uzliec pārsēju abām acīm;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meklē medicīnisko palīdzību.</a:t>
            </a:r>
          </a:p>
          <a:p>
            <a:pPr>
              <a:buFont typeface="Wingdings 2" pitchFamily="18" charset="2"/>
              <a:buNone/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 2" pitchFamily="18" charset="2"/>
              <a:buNone/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latin typeface="Times New Roman" pitchFamily="18" charset="0"/>
                <a:cs typeface="Times New Roman" pitchFamily="18" charset="0"/>
              </a:rPr>
              <a:t>Neizvelc svešķermeni no acs.</a:t>
            </a:r>
          </a:p>
          <a:p>
            <a:endParaRPr lang="lv-LV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lv-LV" b="1" dirty="0">
                <a:latin typeface="Times New Roman" pitchFamily="18" charset="0"/>
              </a:rPr>
              <a:t>Acu pārsēja uzlikšana</a:t>
            </a:r>
            <a:endParaRPr lang="lv-LV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916833"/>
            <a:ext cx="5568852" cy="3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Svešķermenis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b="1" dirty="0">
                <a:latin typeface="Times New Roman" pitchFamily="18" charset="0"/>
                <a:cs typeface="Times New Roman" pitchFamily="18" charset="0"/>
              </a:rPr>
              <a:t>ausī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lv-LV" b="1" dirty="0">
                <a:latin typeface="Times New Roman" pitchFamily="18" charset="0"/>
                <a:cs typeface="Times New Roman" pitchFamily="18" charset="0"/>
              </a:rPr>
              <a:t>Palīdzība: 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Ja auss ejā ir iekļuvis kukainis: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iepilini ausī eļļu vai ūdeni;</a:t>
            </a:r>
          </a:p>
          <a:p>
            <a:pPr>
              <a:buFont typeface="Wingdings 2" pitchFamily="18" charset="2"/>
              <a:buBlip>
                <a:blip r:embed="rId2"/>
              </a:buBlip>
            </a:pPr>
            <a:r>
              <a:rPr lang="lv-LV" dirty="0">
                <a:latin typeface="Times New Roman" pitchFamily="18" charset="0"/>
                <a:cs typeface="Times New Roman" pitchFamily="18" charset="0"/>
              </a:rPr>
              <a:t>meklē medicīnisko palīdzību.</a:t>
            </a:r>
          </a:p>
          <a:p>
            <a:pPr>
              <a:buFont typeface="Wingdings 2" pitchFamily="18" charset="2"/>
              <a:buNone/>
            </a:pPr>
            <a:endParaRPr lang="lv-LV" dirty="0"/>
          </a:p>
        </p:txBody>
      </p:sp>
      <p:pic>
        <p:nvPicPr>
          <p:cNvPr id="163843" name="Picture 7" descr="auto2"/>
          <p:cNvPicPr>
            <a:picLocks noChangeAspect="1" noChangeArrowheads="1"/>
          </p:cNvPicPr>
          <p:nvPr/>
        </p:nvPicPr>
        <p:blipFill>
          <a:blip r:embed="rId3"/>
          <a:srcRect t="10663" r="2925" b="2209"/>
          <a:stretch>
            <a:fillRect/>
          </a:stretch>
        </p:blipFill>
        <p:spPr bwMode="auto">
          <a:xfrm>
            <a:off x="6888164" y="3789364"/>
            <a:ext cx="34559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Šķautn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</TotalTime>
  <Words>3281</Words>
  <Application>Microsoft Office PowerPoint</Application>
  <PresentationFormat>Platekrāna</PresentationFormat>
  <Paragraphs>593</Paragraphs>
  <Slides>120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120</vt:i4>
      </vt:variant>
    </vt:vector>
  </HeadingPairs>
  <TitlesOfParts>
    <vt:vector size="129" baseType="lpstr">
      <vt:lpstr>Arial</vt:lpstr>
      <vt:lpstr>Calibri</vt:lpstr>
      <vt:lpstr>Franklin Gothic Book</vt:lpstr>
      <vt:lpstr>Times New Roman</vt:lpstr>
      <vt:lpstr>Trebuchet MS</vt:lpstr>
      <vt:lpstr>Wingdings</vt:lpstr>
      <vt:lpstr>Wingdings 2</vt:lpstr>
      <vt:lpstr>Wingdings 3</vt:lpstr>
      <vt:lpstr>Šķautne</vt:lpstr>
      <vt:lpstr>Pirmā palīdzība</vt:lpstr>
      <vt:lpstr>14.08.2012.(spēkā ar 30.08.2012.)MK noteikumi Nr.557.  “Noteikumi par apmācību pirmās palīdzības sniegšanā” </vt:lpstr>
      <vt:lpstr>Pirmās palīdzības pamatprincipi</vt:lpstr>
      <vt:lpstr>Kāpēc sniedz pirmo palīdzību ?</vt:lpstr>
      <vt:lpstr>APTIECIŅA 3.08.2010.( spēkā no 07.08.2010.) MK.nr.713</vt:lpstr>
      <vt:lpstr>Rīcības secība negadījuma vietā</vt:lpstr>
      <vt:lpstr>Nelaimes gadījumi</vt:lpstr>
      <vt:lpstr>Rīcības secība negadījuma vietā.</vt:lpstr>
      <vt:lpstr>Glābšanas ķēdīte</vt:lpstr>
      <vt:lpstr>Tūlītēji pasākumi</vt:lpstr>
      <vt:lpstr>Palīdzības izsaukšana</vt:lpstr>
      <vt:lpstr>neatliekamās palīdības izsaukšana</vt:lpstr>
      <vt:lpstr>ZIŅO</vt:lpstr>
      <vt:lpstr>Atgriezies pie cietušā un turpini sniegt palīdzību, līdz NMP ierašanās brīdim.</vt:lpstr>
      <vt:lpstr>Psiholoģiskais atbalsts</vt:lpstr>
      <vt:lpstr>Glābšanas ķēdīte</vt:lpstr>
      <vt:lpstr>ATDZĪVINĀŠANAS PASĀKUMI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Ja pēc pirmā elpināšanas mēģinājuma krūškurvis nepaceļas, tad pirms nākošās elpināšanas: </vt:lpstr>
      <vt:lpstr>Glābšanas ķēdīte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ieslēdz AĀD </vt:lpstr>
      <vt:lpstr>pielīmē  elektrodus uz cietušā krūtīm </vt:lpstr>
      <vt:lpstr>izpildi AĀD balss/ekrāna komandas</vt:lpstr>
      <vt:lpstr>nodrošini, lai neviens nepieskaras cietušajam, kamēr AĀD veic sirds ritma kontroli</vt:lpstr>
      <vt:lpstr>ja AĀD dod komandu, ka nepieciešams šoks: nospied AĀD pogu „SHOCK”  (ja AĀD ir pilnīgi automātisks, tas nodrošina elektrisko izlādi automātiski) </vt:lpstr>
      <vt:lpstr>turpini masēt un elpināt 30 : 2 un izpildīt AĀD balss/ekrāna komandas</vt:lpstr>
      <vt:lpstr>ja AĀD dod komandu, ka nav nepieciešams šoks</vt:lpstr>
      <vt:lpstr>Dzīvībai  bīstama   asiņošana (Stipra)</vt:lpstr>
      <vt:lpstr>Stipra asiņošana</vt:lpstr>
      <vt:lpstr>Dzīvībai bīstamas (stipras) asiņošanas pazīmes</vt:lpstr>
      <vt:lpstr>Stipra  asiņošana</vt:lpstr>
      <vt:lpstr>Stipra  asiņošana</vt:lpstr>
      <vt:lpstr>Stipra asiņšana</vt:lpstr>
      <vt:lpstr>Glābšanas ķēdīte</vt:lpstr>
      <vt:lpstr>Stipra asiņošana rokā vai kājā un ir pieejami pārsienamie materiāli </vt:lpstr>
      <vt:lpstr>Stipra asiņošana rokā vai kājā un ir pieejami pārsienamie materiāli</vt:lpstr>
      <vt:lpstr>Uzlikt spiedošu pārsēju</vt:lpstr>
      <vt:lpstr>Asiņošana no deguna</vt:lpstr>
      <vt:lpstr>Asiņošana no deguna</vt:lpstr>
      <vt:lpstr>AMPUTĀCIJAS </vt:lpstr>
      <vt:lpstr>PowerPoint prezentācija</vt:lpstr>
      <vt:lpstr>PowerPoint prezentācija</vt:lpstr>
      <vt:lpstr>PowerPoint prezentācija</vt:lpstr>
      <vt:lpstr>Izsists zobs</vt:lpstr>
      <vt:lpstr>Termiskie  bojājumi</vt:lpstr>
      <vt:lpstr>PowerPoint prezentācija</vt:lpstr>
      <vt:lpstr>pārkaršana</vt:lpstr>
      <vt:lpstr>Apdegumi</vt:lpstr>
      <vt:lpstr>Apdegumi</vt:lpstr>
      <vt:lpstr>Apdegumi</vt:lpstr>
      <vt:lpstr>Īpaši gadījumi</vt:lpstr>
      <vt:lpstr>ATDZIŠANA</vt:lpstr>
      <vt:lpstr>PowerPoint prezentācija</vt:lpstr>
      <vt:lpstr>ĶĪMISKO VIELU IZRAISĪTIE NELAIMES GADĪJUMI</vt:lpstr>
      <vt:lpstr>Ķīmiska viela uz ādas</vt:lpstr>
      <vt:lpstr>Ķīmiska  viela  acī</vt:lpstr>
      <vt:lpstr>Ķīmiska viela gremošanas traktā</vt:lpstr>
      <vt:lpstr>Ieelpota  ķīmiska  viela</vt:lpstr>
      <vt:lpstr>Elektrotraumas</vt:lpstr>
      <vt:lpstr>Elektrotrauma</vt:lpstr>
      <vt:lpstr>Elektrotrauma</vt:lpstr>
      <vt:lpstr>Slīkšana</vt:lpstr>
      <vt:lpstr>Slīkšana</vt:lpstr>
      <vt:lpstr>Slīkšana</vt:lpstr>
      <vt:lpstr>Traumas</vt:lpstr>
      <vt:lpstr>Traumas</vt:lpstr>
      <vt:lpstr>PowerPoint prezentācija</vt:lpstr>
      <vt:lpstr>PowerPoint prezentācija</vt:lpstr>
      <vt:lpstr>Mugurkaula  traumas</vt:lpstr>
      <vt:lpstr>Situācijas, kuras var izraisīt mugurkaula  traumas</vt:lpstr>
      <vt:lpstr>Mugurkaula  traumas</vt:lpstr>
      <vt:lpstr>Galvas traumas</vt:lpstr>
      <vt:lpstr>Ir bīstami, jo var izraisīt bezsamaņu.  </vt:lpstr>
      <vt:lpstr>Krūškurvja traumas</vt:lpstr>
      <vt:lpstr>Vēdera traumas</vt:lpstr>
      <vt:lpstr>SVEŠĶERMEŅI</vt:lpstr>
      <vt:lpstr>Svešķermenis elpceļos</vt:lpstr>
      <vt:lpstr>Svešķermenis elpceļos</vt:lpstr>
      <vt:lpstr>Heimliha paņēmiens</vt:lpstr>
      <vt:lpstr>Svešķermenis brūcē</vt:lpstr>
      <vt:lpstr>Svešķermenis acī</vt:lpstr>
      <vt:lpstr>Acu pārsēja uzlikšana</vt:lpstr>
      <vt:lpstr>Svešķermenis ausī</vt:lpstr>
      <vt:lpstr>Svešķermenis degunā</vt:lpstr>
      <vt:lpstr>DZĪVNIEKU IZRAISĪTI NELAIMES GADĪJUMI</vt:lpstr>
      <vt:lpstr>PowerPoint prezentācija</vt:lpstr>
      <vt:lpstr>Čūskas kodums</vt:lpstr>
      <vt:lpstr>Čūskas kodums</vt:lpstr>
      <vt:lpstr>Insektu kodumi</vt:lpstr>
      <vt:lpstr>PowerPoint prezentācija</vt:lpstr>
      <vt:lpstr>Insektu kodumi mutes dobumā</vt:lpstr>
      <vt:lpstr>SLIMĪBAS </vt:lpstr>
      <vt:lpstr>Krampji</vt:lpstr>
      <vt:lpstr>Krampji</vt:lpstr>
      <vt:lpstr>PowerPoint prezentācija</vt:lpstr>
      <vt:lpstr>PowerPoint prezentācija</vt:lpstr>
      <vt:lpstr>PowerPoint prezentācija</vt:lpstr>
      <vt:lpstr>Sāpes krūtīs vai elpas trūkums</vt:lpstr>
      <vt:lpstr>Sāpes vēderā</vt:lpstr>
      <vt:lpstr>Sāpes vēderā</vt:lpstr>
      <vt:lpstr>Cukura  diabēts</vt:lpstr>
      <vt:lpstr>Cukura  diabēts</vt:lpstr>
      <vt:lpstr>Insults (ĀTRI)</vt:lpstr>
      <vt:lpstr>Paldies par uzmanību!!!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Pirmā palīdzība</dc:title>
  <dc:creator>Direktors</dc:creator>
  <cp:lastModifiedBy>Direktors</cp:lastModifiedBy>
  <cp:revision>6</cp:revision>
  <dcterms:created xsi:type="dcterms:W3CDTF">2023-11-14T07:21:27Z</dcterms:created>
  <dcterms:modified xsi:type="dcterms:W3CDTF">2023-11-14T12:42:47Z</dcterms:modified>
</cp:coreProperties>
</file>